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Open Sans Bold" panose="020B0604020202020204" charset="0"/>
      <p:regular r:id="rId24"/>
    </p:embeddedFont>
    <p:embeddedFont>
      <p:font typeface="Poppins Light" panose="020B0604020202020204" charset="0"/>
      <p:regular r:id="rId25"/>
    </p:embeddedFont>
    <p:embeddedFont>
      <p:font typeface="Open Sans" panose="020B0604020202020204" charset="0"/>
      <p:regular r:id="rId26"/>
    </p:embeddedFont>
    <p:embeddedFont>
      <p:font typeface="Norwester" panose="020B0604020202020204" charset="0"/>
      <p:regular r:id="rId27"/>
    </p:embeddedFont>
    <p:embeddedFont>
      <p:font typeface="Ubuntu Bold" panose="020B0604020202020204" charset="0"/>
      <p:regular r:id="rId28"/>
    </p:embeddedFont>
    <p:embeddedFont>
      <p:font typeface="Calibri" panose="020F050202020403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5.sv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50.sv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sp>
        <p:nvSpPr>
          <p:cNvPr id="2" name="Freeform 2"/>
          <p:cNvSpPr/>
          <p:nvPr/>
        </p:nvSpPr>
        <p:spPr>
          <a:xfrm rot="1195872">
            <a:off x="9219246" y="6842648"/>
            <a:ext cx="689209" cy="562567"/>
          </a:xfrm>
          <a:custGeom>
            <a:avLst/>
            <a:gdLst/>
            <a:ahLst/>
            <a:cxnLst/>
            <a:rect l="l" t="t" r="r" b="b"/>
            <a:pathLst>
              <a:path w="689209" h="562567">
                <a:moveTo>
                  <a:pt x="0" y="0"/>
                </a:moveTo>
                <a:lnTo>
                  <a:pt x="689210" y="0"/>
                </a:lnTo>
                <a:lnTo>
                  <a:pt x="689210" y="562567"/>
                </a:lnTo>
                <a:lnTo>
                  <a:pt x="0" y="562567"/>
                </a:lnTo>
                <a:lnTo>
                  <a:pt x="0" y="0"/>
                </a:lnTo>
                <a:close/>
              </a:path>
            </a:pathLst>
          </a:custGeom>
          <a:blipFill>
            <a:blip r:embed="rId2"/>
            <a:stretch>
              <a:fillRect/>
            </a:stretch>
          </a:blipFill>
        </p:spPr>
      </p:sp>
      <p:sp>
        <p:nvSpPr>
          <p:cNvPr id="3" name="Freeform 3"/>
          <p:cNvSpPr/>
          <p:nvPr/>
        </p:nvSpPr>
        <p:spPr>
          <a:xfrm rot="-1321294">
            <a:off x="6629768" y="6070766"/>
            <a:ext cx="689209" cy="562567"/>
          </a:xfrm>
          <a:custGeom>
            <a:avLst/>
            <a:gdLst/>
            <a:ahLst/>
            <a:cxnLst/>
            <a:rect l="l" t="t" r="r" b="b"/>
            <a:pathLst>
              <a:path w="689209" h="562567">
                <a:moveTo>
                  <a:pt x="0" y="0"/>
                </a:moveTo>
                <a:lnTo>
                  <a:pt x="689210" y="0"/>
                </a:lnTo>
                <a:lnTo>
                  <a:pt x="689210" y="562567"/>
                </a:lnTo>
                <a:lnTo>
                  <a:pt x="0" y="562567"/>
                </a:lnTo>
                <a:lnTo>
                  <a:pt x="0" y="0"/>
                </a:lnTo>
                <a:close/>
              </a:path>
            </a:pathLst>
          </a:custGeom>
          <a:blipFill>
            <a:blip r:embed="rId2"/>
            <a:stretch>
              <a:fillRect/>
            </a:stretch>
          </a:blipFill>
        </p:spPr>
      </p:sp>
      <p:sp>
        <p:nvSpPr>
          <p:cNvPr id="4" name="Freeform 4"/>
          <p:cNvSpPr/>
          <p:nvPr/>
        </p:nvSpPr>
        <p:spPr>
          <a:xfrm rot="-936941">
            <a:off x="8165076" y="4027757"/>
            <a:ext cx="689209" cy="562567"/>
          </a:xfrm>
          <a:custGeom>
            <a:avLst/>
            <a:gdLst/>
            <a:ahLst/>
            <a:cxnLst/>
            <a:rect l="l" t="t" r="r" b="b"/>
            <a:pathLst>
              <a:path w="689209" h="562567">
                <a:moveTo>
                  <a:pt x="0" y="0"/>
                </a:moveTo>
                <a:lnTo>
                  <a:pt x="689210" y="0"/>
                </a:lnTo>
                <a:lnTo>
                  <a:pt x="689210" y="562567"/>
                </a:lnTo>
                <a:lnTo>
                  <a:pt x="0" y="562567"/>
                </a:lnTo>
                <a:lnTo>
                  <a:pt x="0" y="0"/>
                </a:lnTo>
                <a:close/>
              </a:path>
            </a:pathLst>
          </a:custGeom>
          <a:blipFill>
            <a:blip r:embed="rId2"/>
            <a:stretch>
              <a:fillRect/>
            </a:stretch>
          </a:blipFill>
        </p:spPr>
      </p:sp>
      <p:sp>
        <p:nvSpPr>
          <p:cNvPr id="5" name="Freeform 5"/>
          <p:cNvSpPr/>
          <p:nvPr/>
        </p:nvSpPr>
        <p:spPr>
          <a:xfrm rot="263915">
            <a:off x="1028700" y="6949370"/>
            <a:ext cx="5467986" cy="1585716"/>
          </a:xfrm>
          <a:custGeom>
            <a:avLst/>
            <a:gdLst/>
            <a:ahLst/>
            <a:cxnLst/>
            <a:rect l="l" t="t" r="r" b="b"/>
            <a:pathLst>
              <a:path w="5467986" h="1585716">
                <a:moveTo>
                  <a:pt x="0" y="0"/>
                </a:moveTo>
                <a:lnTo>
                  <a:pt x="5467986" y="0"/>
                </a:lnTo>
                <a:lnTo>
                  <a:pt x="5467986" y="1585716"/>
                </a:lnTo>
                <a:lnTo>
                  <a:pt x="0" y="158571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6" name="Group 6"/>
          <p:cNvGrpSpPr>
            <a:grpSpLocks noChangeAspect="1"/>
          </p:cNvGrpSpPr>
          <p:nvPr/>
        </p:nvGrpSpPr>
        <p:grpSpPr>
          <a:xfrm>
            <a:off x="-1297826" y="8989174"/>
            <a:ext cx="2595651" cy="2595651"/>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FFFF"/>
            </a:solidFill>
          </p:spPr>
        </p:sp>
      </p:grpSp>
      <p:grpSp>
        <p:nvGrpSpPr>
          <p:cNvPr id="8" name="Group 8"/>
          <p:cNvGrpSpPr>
            <a:grpSpLocks noChangeAspect="1"/>
          </p:cNvGrpSpPr>
          <p:nvPr/>
        </p:nvGrpSpPr>
        <p:grpSpPr>
          <a:xfrm>
            <a:off x="17388504" y="-899496"/>
            <a:ext cx="1798993" cy="1798993"/>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FFFF"/>
            </a:solidFill>
          </p:spPr>
        </p:sp>
      </p:grpSp>
      <p:sp>
        <p:nvSpPr>
          <p:cNvPr id="10" name="Freeform 10"/>
          <p:cNvSpPr/>
          <p:nvPr/>
        </p:nvSpPr>
        <p:spPr>
          <a:xfrm>
            <a:off x="6185647" y="2057400"/>
            <a:ext cx="12102353" cy="8229600"/>
          </a:xfrm>
          <a:custGeom>
            <a:avLst/>
            <a:gdLst/>
            <a:ahLst/>
            <a:cxnLst/>
            <a:rect l="l" t="t" r="r" b="b"/>
            <a:pathLst>
              <a:path w="12102353" h="8229600">
                <a:moveTo>
                  <a:pt x="0" y="0"/>
                </a:moveTo>
                <a:lnTo>
                  <a:pt x="12102353" y="0"/>
                </a:lnTo>
                <a:lnTo>
                  <a:pt x="12102353" y="8229600"/>
                </a:lnTo>
                <a:lnTo>
                  <a:pt x="0" y="8229600"/>
                </a:lnTo>
                <a:lnTo>
                  <a:pt x="0" y="0"/>
                </a:lnTo>
                <a:close/>
              </a:path>
            </a:pathLst>
          </a:custGeom>
          <a:blipFill>
            <a:blip r:embed="rId5"/>
            <a:stretch>
              <a:fillRect/>
            </a:stretch>
          </a:blipFill>
        </p:spPr>
      </p:sp>
      <p:sp>
        <p:nvSpPr>
          <p:cNvPr id="11" name="TextBox 11"/>
          <p:cNvSpPr txBox="1"/>
          <p:nvPr/>
        </p:nvSpPr>
        <p:spPr>
          <a:xfrm>
            <a:off x="1028700" y="2021872"/>
            <a:ext cx="7969638" cy="2650832"/>
          </a:xfrm>
          <a:prstGeom prst="rect">
            <a:avLst/>
          </a:prstGeom>
        </p:spPr>
        <p:txBody>
          <a:bodyPr lIns="0" tIns="0" rIns="0" bIns="0" rtlCol="0" anchor="t">
            <a:spAutoFit/>
          </a:bodyPr>
          <a:lstStyle/>
          <a:p>
            <a:pPr algn="just">
              <a:lnSpc>
                <a:spcPts val="21759"/>
              </a:lnSpc>
              <a:spcBef>
                <a:spcPct val="0"/>
              </a:spcBef>
            </a:pPr>
            <a:r>
              <a:rPr lang="en-US" sz="15542">
                <a:solidFill>
                  <a:srgbClr val="FFFFFF"/>
                </a:solidFill>
                <a:latin typeface="Norwester"/>
              </a:rPr>
              <a:t>user</a:t>
            </a:r>
          </a:p>
        </p:txBody>
      </p:sp>
      <p:sp>
        <p:nvSpPr>
          <p:cNvPr id="12" name="TextBox 12"/>
          <p:cNvSpPr txBox="1"/>
          <p:nvPr/>
        </p:nvSpPr>
        <p:spPr>
          <a:xfrm>
            <a:off x="1028700" y="4074847"/>
            <a:ext cx="9360633" cy="1717675"/>
          </a:xfrm>
          <a:prstGeom prst="rect">
            <a:avLst/>
          </a:prstGeom>
        </p:spPr>
        <p:txBody>
          <a:bodyPr lIns="0" tIns="0" rIns="0" bIns="0" rtlCol="0" anchor="t">
            <a:spAutoFit/>
          </a:bodyPr>
          <a:lstStyle/>
          <a:p>
            <a:pPr algn="just">
              <a:lnSpc>
                <a:spcPts val="13999"/>
              </a:lnSpc>
              <a:spcBef>
                <a:spcPct val="0"/>
              </a:spcBef>
            </a:pPr>
            <a:r>
              <a:rPr lang="en-US" sz="9999">
                <a:solidFill>
                  <a:srgbClr val="00FFFF"/>
                </a:solidFill>
                <a:latin typeface="Norwester"/>
              </a:rPr>
              <a:t>Interface Design</a:t>
            </a:r>
          </a:p>
        </p:txBody>
      </p:sp>
      <p:sp>
        <p:nvSpPr>
          <p:cNvPr id="13" name="TextBox 13"/>
          <p:cNvSpPr txBox="1"/>
          <p:nvPr/>
        </p:nvSpPr>
        <p:spPr>
          <a:xfrm>
            <a:off x="2121027" y="6971531"/>
            <a:ext cx="3283332" cy="1330178"/>
          </a:xfrm>
          <a:prstGeom prst="rect">
            <a:avLst/>
          </a:prstGeom>
        </p:spPr>
        <p:txBody>
          <a:bodyPr lIns="0" tIns="0" rIns="0" bIns="0" rtlCol="0" anchor="t">
            <a:spAutoFit/>
          </a:bodyPr>
          <a:lstStyle/>
          <a:p>
            <a:pPr algn="just">
              <a:lnSpc>
                <a:spcPts val="10879"/>
              </a:lnSpc>
              <a:spcBef>
                <a:spcPct val="0"/>
              </a:spcBef>
            </a:pPr>
            <a:r>
              <a:rPr lang="en-US" sz="7771">
                <a:solidFill>
                  <a:srgbClr val="FFFFFF"/>
                </a:solidFill>
                <a:latin typeface="Norwester"/>
              </a:rPr>
              <a:t>Group8</a:t>
            </a:r>
          </a:p>
        </p:txBody>
      </p:sp>
      <p:sp>
        <p:nvSpPr>
          <p:cNvPr id="14" name="TextBox 14"/>
          <p:cNvSpPr txBox="1"/>
          <p:nvPr/>
        </p:nvSpPr>
        <p:spPr>
          <a:xfrm>
            <a:off x="12841582" y="4718814"/>
            <a:ext cx="2648021" cy="1073708"/>
          </a:xfrm>
          <a:prstGeom prst="rect">
            <a:avLst/>
          </a:prstGeom>
        </p:spPr>
        <p:txBody>
          <a:bodyPr lIns="0" tIns="0" rIns="0" bIns="0" rtlCol="0" anchor="t">
            <a:spAutoFit/>
          </a:bodyPr>
          <a:lstStyle/>
          <a:p>
            <a:pPr algn="just">
              <a:lnSpc>
                <a:spcPts val="8774"/>
              </a:lnSpc>
              <a:spcBef>
                <a:spcPct val="0"/>
              </a:spcBef>
            </a:pPr>
            <a:r>
              <a:rPr lang="en-US" sz="6267">
                <a:solidFill>
                  <a:srgbClr val="FFFFFF"/>
                </a:solidFill>
                <a:latin typeface="Norwester"/>
              </a:rPr>
              <a:t>Task 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97826" y="8989174"/>
            <a:ext cx="2595651" cy="2595651"/>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8C3B"/>
            </a:solidFill>
          </p:spPr>
        </p:sp>
      </p:grpSp>
      <p:grpSp>
        <p:nvGrpSpPr>
          <p:cNvPr id="4" name="Group 4"/>
          <p:cNvGrpSpPr>
            <a:grpSpLocks noChangeAspect="1"/>
          </p:cNvGrpSpPr>
          <p:nvPr/>
        </p:nvGrpSpPr>
        <p:grpSpPr>
          <a:xfrm>
            <a:off x="11233887" y="491879"/>
            <a:ext cx="4950352" cy="9795121"/>
            <a:chOff x="0" y="0"/>
            <a:chExt cx="2620010" cy="5184140"/>
          </a:xfrm>
        </p:grpSpPr>
        <p:sp>
          <p:nvSpPr>
            <p:cNvPr id="5" name="Freeform 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6" name="Freeform 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740" r="-740"/>
              </a:stretch>
            </a:blipFill>
          </p:spPr>
        </p:sp>
        <p:sp>
          <p:nvSpPr>
            <p:cNvPr id="7" name="Freeform 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8" name="Freeform 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9" name="Freeform 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0" name="Freeform 1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1" name="Freeform 1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2" name="Freeform 1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3" name="Freeform 1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14" name="TextBox 14"/>
          <p:cNvSpPr txBox="1"/>
          <p:nvPr/>
        </p:nvSpPr>
        <p:spPr>
          <a:xfrm>
            <a:off x="1893693" y="1705759"/>
            <a:ext cx="8549493" cy="1104189"/>
          </a:xfrm>
          <a:prstGeom prst="rect">
            <a:avLst/>
          </a:prstGeom>
        </p:spPr>
        <p:txBody>
          <a:bodyPr lIns="0" tIns="0" rIns="0" bIns="0" rtlCol="0" anchor="t">
            <a:spAutoFit/>
          </a:bodyPr>
          <a:lstStyle/>
          <a:p>
            <a:pPr algn="just">
              <a:lnSpc>
                <a:spcPts val="8959"/>
              </a:lnSpc>
              <a:spcBef>
                <a:spcPct val="0"/>
              </a:spcBef>
            </a:pPr>
            <a:r>
              <a:rPr lang="en-US" sz="6399">
                <a:solidFill>
                  <a:srgbClr val="FFFFFF"/>
                </a:solidFill>
                <a:latin typeface="Norwester"/>
              </a:rPr>
              <a:t>Home </a:t>
            </a:r>
            <a:r>
              <a:rPr lang="en-US" sz="6399">
                <a:solidFill>
                  <a:srgbClr val="00FFFF"/>
                </a:solidFill>
                <a:latin typeface="Norwester"/>
              </a:rPr>
              <a:t>Screen</a:t>
            </a:r>
          </a:p>
        </p:txBody>
      </p:sp>
      <p:sp>
        <p:nvSpPr>
          <p:cNvPr id="15" name="TextBox 15"/>
          <p:cNvSpPr txBox="1"/>
          <p:nvPr/>
        </p:nvSpPr>
        <p:spPr>
          <a:xfrm>
            <a:off x="1893693" y="3289809"/>
            <a:ext cx="7431147" cy="2887790"/>
          </a:xfrm>
          <a:prstGeom prst="rect">
            <a:avLst/>
          </a:prstGeom>
        </p:spPr>
        <p:txBody>
          <a:bodyPr lIns="0" tIns="0" rIns="0" bIns="0" rtlCol="0" anchor="t">
            <a:spAutoFit/>
          </a:bodyPr>
          <a:lstStyle/>
          <a:p>
            <a:pPr algn="just">
              <a:lnSpc>
                <a:spcPts val="4619"/>
              </a:lnSpc>
              <a:spcBef>
                <a:spcPct val="0"/>
              </a:spcBef>
            </a:pPr>
            <a:r>
              <a:rPr lang="en-US" sz="3299">
                <a:solidFill>
                  <a:srgbClr val="FFFFFF"/>
                </a:solidFill>
                <a:latin typeface="Poppins Light"/>
              </a:rPr>
              <a:t>The Home screen of our application displays the main functionalities of our application. Such as viewing the maps. The user is also capable of setting his destination.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368562" y="1514119"/>
            <a:ext cx="4410062" cy="8726065"/>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527" r="-527"/>
              </a:stretch>
            </a:blipFill>
          </p:spPr>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12" name="Group 12"/>
          <p:cNvGrpSpPr>
            <a:grpSpLocks noChangeAspect="1"/>
          </p:cNvGrpSpPr>
          <p:nvPr/>
        </p:nvGrpSpPr>
        <p:grpSpPr>
          <a:xfrm>
            <a:off x="4778624" y="1514119"/>
            <a:ext cx="4410062" cy="8726065"/>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155" r="-155"/>
              </a:stretch>
            </a:blipFill>
          </p:spPr>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22" name="Group 22"/>
          <p:cNvGrpSpPr>
            <a:grpSpLocks noChangeAspect="1"/>
          </p:cNvGrpSpPr>
          <p:nvPr/>
        </p:nvGrpSpPr>
        <p:grpSpPr>
          <a:xfrm>
            <a:off x="9188686" y="1514119"/>
            <a:ext cx="4410062" cy="8726065"/>
            <a:chOff x="0" y="0"/>
            <a:chExt cx="2620010" cy="5184140"/>
          </a:xfrm>
        </p:grpSpPr>
        <p:sp>
          <p:nvSpPr>
            <p:cNvPr id="23" name="Freeform 2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4" name="Freeform 2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748" r="-748"/>
              </a:stretch>
            </a:blipFill>
          </p:spPr>
        </p:sp>
        <p:sp>
          <p:nvSpPr>
            <p:cNvPr id="25" name="Freeform 2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6" name="Freeform 2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7" name="Freeform 2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8" name="Freeform 2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9" name="Freeform 2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0" name="Freeform 3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1" name="Freeform 3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32" name="Group 32"/>
          <p:cNvGrpSpPr>
            <a:grpSpLocks noChangeAspect="1"/>
          </p:cNvGrpSpPr>
          <p:nvPr/>
        </p:nvGrpSpPr>
        <p:grpSpPr>
          <a:xfrm>
            <a:off x="13598747" y="1560935"/>
            <a:ext cx="4410062" cy="8726065"/>
            <a:chOff x="0" y="0"/>
            <a:chExt cx="2620010" cy="5184140"/>
          </a:xfrm>
        </p:grpSpPr>
        <p:sp>
          <p:nvSpPr>
            <p:cNvPr id="33" name="Freeform 3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4" name="Freeform 3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6699" t="-7591" b="-786"/>
              </a:stretch>
            </a:blipFill>
          </p:spPr>
        </p:sp>
        <p:sp>
          <p:nvSpPr>
            <p:cNvPr id="35" name="Freeform 3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36" name="Freeform 3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37" name="Freeform 3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38" name="Freeform 3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9" name="Freeform 3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40" name="Freeform 4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41" name="Freeform 4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42" name="TextBox 42"/>
          <p:cNvSpPr txBox="1"/>
          <p:nvPr/>
        </p:nvSpPr>
        <p:spPr>
          <a:xfrm>
            <a:off x="1028700" y="160850"/>
            <a:ext cx="8549493" cy="1104189"/>
          </a:xfrm>
          <a:prstGeom prst="rect">
            <a:avLst/>
          </a:prstGeom>
        </p:spPr>
        <p:txBody>
          <a:bodyPr lIns="0" tIns="0" rIns="0" bIns="0" rtlCol="0" anchor="t">
            <a:spAutoFit/>
          </a:bodyPr>
          <a:lstStyle/>
          <a:p>
            <a:pPr algn="just">
              <a:lnSpc>
                <a:spcPts val="8959"/>
              </a:lnSpc>
              <a:spcBef>
                <a:spcPct val="0"/>
              </a:spcBef>
            </a:pPr>
            <a:r>
              <a:rPr lang="en-US" sz="6399">
                <a:solidFill>
                  <a:srgbClr val="FFFFFF"/>
                </a:solidFill>
                <a:latin typeface="Norwester"/>
              </a:rPr>
              <a:t>navigation with </a:t>
            </a:r>
            <a:r>
              <a:rPr lang="en-US" sz="6399">
                <a:solidFill>
                  <a:srgbClr val="00FFFF"/>
                </a:solidFill>
                <a:latin typeface="Norwester"/>
              </a:rPr>
              <a:t>zaapa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368562" y="1514119"/>
            <a:ext cx="4410062" cy="8726065"/>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03" r="-103"/>
              </a:stretch>
            </a:blipFill>
          </p:spPr>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12" name="Group 12"/>
          <p:cNvGrpSpPr>
            <a:grpSpLocks noChangeAspect="1"/>
          </p:cNvGrpSpPr>
          <p:nvPr/>
        </p:nvGrpSpPr>
        <p:grpSpPr>
          <a:xfrm>
            <a:off x="4778624" y="1514119"/>
            <a:ext cx="4410062" cy="8726065"/>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t="-143" b="-143"/>
              </a:stretch>
            </a:blipFill>
          </p:spPr>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22" name="Group 22"/>
          <p:cNvGrpSpPr>
            <a:grpSpLocks noChangeAspect="1"/>
          </p:cNvGrpSpPr>
          <p:nvPr/>
        </p:nvGrpSpPr>
        <p:grpSpPr>
          <a:xfrm>
            <a:off x="9188686" y="1514119"/>
            <a:ext cx="4410062" cy="8726065"/>
            <a:chOff x="0" y="0"/>
            <a:chExt cx="2620010" cy="5184140"/>
          </a:xfrm>
        </p:grpSpPr>
        <p:sp>
          <p:nvSpPr>
            <p:cNvPr id="23" name="Freeform 2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4" name="Freeform 2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461" r="-461"/>
              </a:stretch>
            </a:blipFill>
          </p:spPr>
        </p:sp>
        <p:sp>
          <p:nvSpPr>
            <p:cNvPr id="25" name="Freeform 2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6" name="Freeform 2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7" name="Freeform 2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8" name="Freeform 2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9" name="Freeform 2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0" name="Freeform 3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1" name="Freeform 3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32" name="Group 32"/>
          <p:cNvGrpSpPr>
            <a:grpSpLocks noChangeAspect="1"/>
          </p:cNvGrpSpPr>
          <p:nvPr/>
        </p:nvGrpSpPr>
        <p:grpSpPr>
          <a:xfrm>
            <a:off x="13598747" y="1560935"/>
            <a:ext cx="4410062" cy="8726065"/>
            <a:chOff x="0" y="0"/>
            <a:chExt cx="2620010" cy="5184140"/>
          </a:xfrm>
        </p:grpSpPr>
        <p:sp>
          <p:nvSpPr>
            <p:cNvPr id="33" name="Freeform 3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4" name="Freeform 3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t="-996" b="-996"/>
              </a:stretch>
            </a:blipFill>
          </p:spPr>
        </p:sp>
        <p:sp>
          <p:nvSpPr>
            <p:cNvPr id="35" name="Freeform 3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36" name="Freeform 3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37" name="Freeform 3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38" name="Freeform 3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9" name="Freeform 3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40" name="Freeform 4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41" name="Freeform 4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42" name="TextBox 42"/>
          <p:cNvSpPr txBox="1"/>
          <p:nvPr/>
        </p:nvSpPr>
        <p:spPr>
          <a:xfrm>
            <a:off x="1028700" y="160850"/>
            <a:ext cx="8549493" cy="1104189"/>
          </a:xfrm>
          <a:prstGeom prst="rect">
            <a:avLst/>
          </a:prstGeom>
        </p:spPr>
        <p:txBody>
          <a:bodyPr lIns="0" tIns="0" rIns="0" bIns="0" rtlCol="0" anchor="t">
            <a:spAutoFit/>
          </a:bodyPr>
          <a:lstStyle/>
          <a:p>
            <a:pPr algn="just">
              <a:lnSpc>
                <a:spcPts val="8959"/>
              </a:lnSpc>
              <a:spcBef>
                <a:spcPct val="0"/>
              </a:spcBef>
            </a:pPr>
            <a:r>
              <a:rPr lang="en-US" sz="6399">
                <a:solidFill>
                  <a:srgbClr val="FFFFFF"/>
                </a:solidFill>
                <a:latin typeface="Norwester"/>
              </a:rPr>
              <a:t>Setting </a:t>
            </a:r>
            <a:r>
              <a:rPr lang="en-US" sz="6399">
                <a:solidFill>
                  <a:srgbClr val="00FFFF"/>
                </a:solidFill>
                <a:latin typeface="Norwester"/>
              </a:rPr>
              <a:t>preference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368562" y="1514119"/>
            <a:ext cx="4410062" cy="8726065"/>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4457" r="-4457"/>
              </a:stretch>
            </a:blipFill>
          </p:spPr>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12" name="Group 12"/>
          <p:cNvGrpSpPr>
            <a:grpSpLocks noChangeAspect="1"/>
          </p:cNvGrpSpPr>
          <p:nvPr/>
        </p:nvGrpSpPr>
        <p:grpSpPr>
          <a:xfrm>
            <a:off x="4778624" y="1514119"/>
            <a:ext cx="4410062" cy="8726065"/>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t="-189" b="-189"/>
              </a:stretch>
            </a:blipFill>
          </p:spPr>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22" name="Group 22"/>
          <p:cNvGrpSpPr>
            <a:grpSpLocks noChangeAspect="1"/>
          </p:cNvGrpSpPr>
          <p:nvPr/>
        </p:nvGrpSpPr>
        <p:grpSpPr>
          <a:xfrm>
            <a:off x="9144000" y="1560935"/>
            <a:ext cx="4410062" cy="8726065"/>
            <a:chOff x="0" y="0"/>
            <a:chExt cx="2620010" cy="5184140"/>
          </a:xfrm>
        </p:grpSpPr>
        <p:sp>
          <p:nvSpPr>
            <p:cNvPr id="23" name="Freeform 2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4" name="Freeform 2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335" r="-335"/>
              </a:stretch>
            </a:blipFill>
          </p:spPr>
        </p:sp>
        <p:sp>
          <p:nvSpPr>
            <p:cNvPr id="25" name="Freeform 2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6" name="Freeform 2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7" name="Freeform 2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8" name="Freeform 2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9" name="Freeform 2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0" name="Freeform 3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1" name="Freeform 3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32" name="Group 32"/>
          <p:cNvGrpSpPr>
            <a:grpSpLocks noChangeAspect="1"/>
          </p:cNvGrpSpPr>
          <p:nvPr/>
        </p:nvGrpSpPr>
        <p:grpSpPr>
          <a:xfrm>
            <a:off x="13598747" y="1560935"/>
            <a:ext cx="4410062" cy="8726065"/>
            <a:chOff x="0" y="0"/>
            <a:chExt cx="2620010" cy="5184140"/>
          </a:xfrm>
        </p:grpSpPr>
        <p:sp>
          <p:nvSpPr>
            <p:cNvPr id="33" name="Freeform 3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4" name="Freeform 3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1466" r="-1466"/>
              </a:stretch>
            </a:blipFill>
          </p:spPr>
        </p:sp>
        <p:sp>
          <p:nvSpPr>
            <p:cNvPr id="35" name="Freeform 3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36" name="Freeform 3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37" name="Freeform 3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38" name="Freeform 3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9" name="Freeform 3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40" name="Freeform 4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41" name="Freeform 4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42" name="TextBox 42"/>
          <p:cNvSpPr txBox="1"/>
          <p:nvPr/>
        </p:nvSpPr>
        <p:spPr>
          <a:xfrm>
            <a:off x="1028700" y="160850"/>
            <a:ext cx="16694870" cy="1104189"/>
          </a:xfrm>
          <a:prstGeom prst="rect">
            <a:avLst/>
          </a:prstGeom>
        </p:spPr>
        <p:txBody>
          <a:bodyPr lIns="0" tIns="0" rIns="0" bIns="0" rtlCol="0" anchor="t">
            <a:spAutoFit/>
          </a:bodyPr>
          <a:lstStyle/>
          <a:p>
            <a:pPr algn="just">
              <a:lnSpc>
                <a:spcPts val="8959"/>
              </a:lnSpc>
              <a:spcBef>
                <a:spcPct val="0"/>
              </a:spcBef>
            </a:pPr>
            <a:r>
              <a:rPr lang="en-US" sz="6399">
                <a:solidFill>
                  <a:srgbClr val="FFFFFF"/>
                </a:solidFill>
                <a:latin typeface="Norwester"/>
              </a:rPr>
              <a:t>using Data providers </a:t>
            </a:r>
            <a:r>
              <a:rPr lang="en-US" sz="6399">
                <a:solidFill>
                  <a:srgbClr val="00FFFF"/>
                </a:solidFill>
                <a:latin typeface="Norwester"/>
              </a:rPr>
              <a:t>to update road condition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551250" y="1514119"/>
            <a:ext cx="4410062" cy="8726065"/>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8" r="-8"/>
              </a:stretch>
            </a:blipFill>
          </p:spPr>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12" name="Group 12"/>
          <p:cNvGrpSpPr>
            <a:grpSpLocks noChangeAspect="1"/>
          </p:cNvGrpSpPr>
          <p:nvPr/>
        </p:nvGrpSpPr>
        <p:grpSpPr>
          <a:xfrm>
            <a:off x="6961312" y="1514119"/>
            <a:ext cx="4410062" cy="8726065"/>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205" r="-205"/>
              </a:stretch>
            </a:blipFill>
          </p:spPr>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22" name="Group 22"/>
          <p:cNvGrpSpPr>
            <a:grpSpLocks noChangeAspect="1"/>
          </p:cNvGrpSpPr>
          <p:nvPr/>
        </p:nvGrpSpPr>
        <p:grpSpPr>
          <a:xfrm>
            <a:off x="11326688" y="1560935"/>
            <a:ext cx="4410062" cy="8726065"/>
            <a:chOff x="0" y="0"/>
            <a:chExt cx="2620010" cy="5184140"/>
          </a:xfrm>
        </p:grpSpPr>
        <p:sp>
          <p:nvSpPr>
            <p:cNvPr id="23" name="Freeform 2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4" name="Freeform 2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731" r="-731"/>
              </a:stretch>
            </a:blipFill>
          </p:spPr>
        </p:sp>
        <p:sp>
          <p:nvSpPr>
            <p:cNvPr id="25" name="Freeform 2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6" name="Freeform 2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7" name="Freeform 2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8" name="Freeform 2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9" name="Freeform 2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0" name="Freeform 3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1" name="Freeform 3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32" name="TextBox 32"/>
          <p:cNvSpPr txBox="1"/>
          <p:nvPr/>
        </p:nvSpPr>
        <p:spPr>
          <a:xfrm>
            <a:off x="1028700" y="160850"/>
            <a:ext cx="16694870" cy="1104189"/>
          </a:xfrm>
          <a:prstGeom prst="rect">
            <a:avLst/>
          </a:prstGeom>
        </p:spPr>
        <p:txBody>
          <a:bodyPr lIns="0" tIns="0" rIns="0" bIns="0" rtlCol="0" anchor="t">
            <a:spAutoFit/>
          </a:bodyPr>
          <a:lstStyle/>
          <a:p>
            <a:pPr algn="just">
              <a:lnSpc>
                <a:spcPts val="8959"/>
              </a:lnSpc>
              <a:spcBef>
                <a:spcPct val="0"/>
              </a:spcBef>
            </a:pPr>
            <a:r>
              <a:rPr lang="en-US" sz="6399">
                <a:solidFill>
                  <a:srgbClr val="00FFFF"/>
                </a:solidFill>
                <a:latin typeface="Norwester"/>
              </a:rPr>
              <a:t>learning</a:t>
            </a:r>
            <a:r>
              <a:rPr lang="en-US" sz="6399">
                <a:solidFill>
                  <a:srgbClr val="FFFFFF"/>
                </a:solidFill>
                <a:latin typeface="Norwester"/>
              </a:rPr>
              <a:t> with about road signs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3754150" y="4139284"/>
            <a:ext cx="10347213" cy="5935036"/>
            <a:chOff x="0" y="0"/>
            <a:chExt cx="7981950" cy="4578350"/>
          </a:xfrm>
        </p:grpSpPr>
        <p:sp>
          <p:nvSpPr>
            <p:cNvPr id="3" name="Freeform 3"/>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4" name="Freeform 4"/>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FCE9D8"/>
            </a:solidFill>
          </p:spPr>
        </p:sp>
        <p:sp>
          <p:nvSpPr>
            <p:cNvPr id="5" name="Freeform 5"/>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E4C8B0"/>
            </a:solidFill>
          </p:spPr>
        </p:sp>
        <p:sp>
          <p:nvSpPr>
            <p:cNvPr id="6" name="Freeform 6"/>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E4C8B0"/>
            </a:solidFill>
          </p:spPr>
        </p:sp>
        <p:sp>
          <p:nvSpPr>
            <p:cNvPr id="7" name="Freeform 7"/>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2"/>
              <a:stretch>
                <a:fillRect t="-1995" b="-1995"/>
              </a:stretch>
            </a:blipFill>
          </p:spPr>
        </p:sp>
      </p:grpSp>
      <p:sp>
        <p:nvSpPr>
          <p:cNvPr id="8" name="TextBox 8"/>
          <p:cNvSpPr txBox="1"/>
          <p:nvPr/>
        </p:nvSpPr>
        <p:spPr>
          <a:xfrm>
            <a:off x="369617" y="409931"/>
            <a:ext cx="16694870" cy="1104189"/>
          </a:xfrm>
          <a:prstGeom prst="rect">
            <a:avLst/>
          </a:prstGeom>
        </p:spPr>
        <p:txBody>
          <a:bodyPr lIns="0" tIns="0" rIns="0" bIns="0" rtlCol="0" anchor="t">
            <a:spAutoFit/>
          </a:bodyPr>
          <a:lstStyle/>
          <a:p>
            <a:pPr algn="just">
              <a:lnSpc>
                <a:spcPts val="8959"/>
              </a:lnSpc>
              <a:spcBef>
                <a:spcPct val="0"/>
              </a:spcBef>
            </a:pPr>
            <a:r>
              <a:rPr lang="en-US" sz="6399">
                <a:solidFill>
                  <a:srgbClr val="00FFFF"/>
                </a:solidFill>
                <a:latin typeface="Norwester"/>
              </a:rPr>
              <a:t>admin </a:t>
            </a:r>
            <a:r>
              <a:rPr lang="en-US" sz="6399">
                <a:solidFill>
                  <a:srgbClr val="FFFFFF"/>
                </a:solidFill>
                <a:latin typeface="Norwester"/>
              </a:rPr>
              <a:t>dashboard</a:t>
            </a:r>
          </a:p>
        </p:txBody>
      </p:sp>
      <p:sp>
        <p:nvSpPr>
          <p:cNvPr id="9" name="TextBox 9"/>
          <p:cNvSpPr txBox="1"/>
          <p:nvPr/>
        </p:nvSpPr>
        <p:spPr>
          <a:xfrm>
            <a:off x="369617" y="1745561"/>
            <a:ext cx="14792137" cy="2088923"/>
          </a:xfrm>
          <a:prstGeom prst="rect">
            <a:avLst/>
          </a:prstGeom>
        </p:spPr>
        <p:txBody>
          <a:bodyPr lIns="0" tIns="0" rIns="0" bIns="0" rtlCol="0" anchor="t">
            <a:spAutoFit/>
          </a:bodyPr>
          <a:lstStyle/>
          <a:p>
            <a:pPr algn="just">
              <a:lnSpc>
                <a:spcPts val="5599"/>
              </a:lnSpc>
              <a:spcBef>
                <a:spcPct val="0"/>
              </a:spcBef>
            </a:pPr>
            <a:r>
              <a:rPr lang="en-US" sz="3999">
                <a:solidFill>
                  <a:srgbClr val="FFFFFF"/>
                </a:solidFill>
                <a:latin typeface="Poppins Light"/>
              </a:rPr>
              <a:t>The Admin is here to monitor our system and make sure that the users are provided with reliable data. A Web Interface is developed to ease the Admin’s Management.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sp>
        <p:nvSpPr>
          <p:cNvPr id="2" name="TextBox 2"/>
          <p:cNvSpPr txBox="1"/>
          <p:nvPr/>
        </p:nvSpPr>
        <p:spPr>
          <a:xfrm>
            <a:off x="369617" y="1745561"/>
            <a:ext cx="16889683" cy="4925836"/>
          </a:xfrm>
          <a:prstGeom prst="rect">
            <a:avLst/>
          </a:prstGeom>
        </p:spPr>
        <p:txBody>
          <a:bodyPr lIns="0" tIns="0" rIns="0" bIns="0" rtlCol="0" anchor="t">
            <a:spAutoFit/>
          </a:bodyPr>
          <a:lstStyle/>
          <a:p>
            <a:pPr algn="just">
              <a:lnSpc>
                <a:spcPts val="5599"/>
              </a:lnSpc>
            </a:pPr>
            <a:r>
              <a:rPr lang="en-US" sz="3999">
                <a:solidFill>
                  <a:srgbClr val="FFFFFF"/>
                </a:solidFill>
                <a:latin typeface="Poppins Light"/>
              </a:rPr>
              <a:t>Exception handling is about make the program robust and error tolerant. </a:t>
            </a:r>
          </a:p>
          <a:p>
            <a:pPr marL="863587" lvl="1" indent="-431793" algn="just">
              <a:lnSpc>
                <a:spcPts val="5599"/>
              </a:lnSpc>
              <a:buFont typeface="Arial"/>
              <a:buChar char="•"/>
            </a:pPr>
            <a:r>
              <a:rPr lang="en-US" sz="3999">
                <a:solidFill>
                  <a:srgbClr val="FFFFFF"/>
                </a:solidFill>
                <a:latin typeface="Poppins Light"/>
              </a:rPr>
              <a:t>The occurrence of the error obstruct the normal flow of the application</a:t>
            </a:r>
          </a:p>
          <a:p>
            <a:pPr marL="863587" lvl="1" indent="-431793" algn="just">
              <a:lnSpc>
                <a:spcPts val="5599"/>
              </a:lnSpc>
              <a:buFont typeface="Arial"/>
              <a:buChar char="•"/>
            </a:pPr>
            <a:r>
              <a:rPr lang="en-US" sz="3999">
                <a:solidFill>
                  <a:srgbClr val="FFFFFF"/>
                </a:solidFill>
                <a:latin typeface="Poppins Light"/>
              </a:rPr>
              <a:t>Hence they must be handled properly to provide the user with a good interface.</a:t>
            </a:r>
          </a:p>
          <a:p>
            <a:pPr algn="just">
              <a:lnSpc>
                <a:spcPts val="5739"/>
              </a:lnSpc>
              <a:spcBef>
                <a:spcPct val="0"/>
              </a:spcBef>
            </a:pPr>
            <a:endParaRPr lang="en-US" sz="3999">
              <a:solidFill>
                <a:srgbClr val="FFFFFF"/>
              </a:solidFill>
              <a:latin typeface="Poppins Light"/>
            </a:endParaRPr>
          </a:p>
        </p:txBody>
      </p:sp>
      <p:sp>
        <p:nvSpPr>
          <p:cNvPr id="3" name="Freeform 3"/>
          <p:cNvSpPr/>
          <p:nvPr/>
        </p:nvSpPr>
        <p:spPr>
          <a:xfrm>
            <a:off x="13577577" y="5918876"/>
            <a:ext cx="4130289" cy="4114800"/>
          </a:xfrm>
          <a:custGeom>
            <a:avLst/>
            <a:gdLst/>
            <a:ahLst/>
            <a:cxnLst/>
            <a:rect l="l" t="t" r="r" b="b"/>
            <a:pathLst>
              <a:path w="4130289" h="4114800">
                <a:moveTo>
                  <a:pt x="0" y="0"/>
                </a:moveTo>
                <a:lnTo>
                  <a:pt x="4130288" y="0"/>
                </a:lnTo>
                <a:lnTo>
                  <a:pt x="4130288"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702885" y="409931"/>
            <a:ext cx="16694870" cy="1104189"/>
          </a:xfrm>
          <a:prstGeom prst="rect">
            <a:avLst/>
          </a:prstGeom>
        </p:spPr>
        <p:txBody>
          <a:bodyPr lIns="0" tIns="0" rIns="0" bIns="0" rtlCol="0" anchor="t">
            <a:spAutoFit/>
          </a:bodyPr>
          <a:lstStyle/>
          <a:p>
            <a:pPr algn="just">
              <a:lnSpc>
                <a:spcPts val="8959"/>
              </a:lnSpc>
              <a:spcBef>
                <a:spcPct val="0"/>
              </a:spcBef>
            </a:pPr>
            <a:r>
              <a:rPr lang="en-US" sz="6399">
                <a:solidFill>
                  <a:srgbClr val="00FFFF"/>
                </a:solidFill>
                <a:latin typeface="Norwester"/>
              </a:rPr>
              <a:t>handling </a:t>
            </a:r>
            <a:r>
              <a:rPr lang="en-US" sz="6399">
                <a:solidFill>
                  <a:srgbClr val="FFFFFF"/>
                </a:solidFill>
                <a:latin typeface="Norwester"/>
              </a:rPr>
              <a:t>exception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080653" y="1632262"/>
            <a:ext cx="4033250" cy="7980478"/>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t="-2532" b="-2532"/>
              </a:stretch>
            </a:blipFill>
          </p:spPr>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12" name="TextBox 12"/>
          <p:cNvSpPr txBox="1"/>
          <p:nvPr/>
        </p:nvSpPr>
        <p:spPr>
          <a:xfrm>
            <a:off x="468682" y="-75489"/>
            <a:ext cx="16694870" cy="1104189"/>
          </a:xfrm>
          <a:prstGeom prst="rect">
            <a:avLst/>
          </a:prstGeom>
        </p:spPr>
        <p:txBody>
          <a:bodyPr lIns="0" tIns="0" rIns="0" bIns="0" rtlCol="0" anchor="t">
            <a:spAutoFit/>
          </a:bodyPr>
          <a:lstStyle/>
          <a:p>
            <a:pPr algn="just">
              <a:lnSpc>
                <a:spcPts val="8959"/>
              </a:lnSpc>
              <a:spcBef>
                <a:spcPct val="0"/>
              </a:spcBef>
            </a:pPr>
            <a:r>
              <a:rPr lang="en-US" sz="6399">
                <a:solidFill>
                  <a:srgbClr val="00FFFF"/>
                </a:solidFill>
                <a:latin typeface="Norwester"/>
              </a:rPr>
              <a:t>handling </a:t>
            </a:r>
            <a:r>
              <a:rPr lang="en-US" sz="6399">
                <a:solidFill>
                  <a:srgbClr val="FFFFFF"/>
                </a:solidFill>
                <a:latin typeface="Norwester"/>
              </a:rPr>
              <a:t>exception</a:t>
            </a:r>
          </a:p>
        </p:txBody>
      </p:sp>
      <p:sp>
        <p:nvSpPr>
          <p:cNvPr id="13" name="TextBox 13"/>
          <p:cNvSpPr txBox="1"/>
          <p:nvPr/>
        </p:nvSpPr>
        <p:spPr>
          <a:xfrm>
            <a:off x="6594271" y="942975"/>
            <a:ext cx="6126050" cy="689287"/>
          </a:xfrm>
          <a:prstGeom prst="rect">
            <a:avLst/>
          </a:prstGeom>
        </p:spPr>
        <p:txBody>
          <a:bodyPr lIns="0" tIns="0" rIns="0" bIns="0" rtlCol="0" anchor="t">
            <a:spAutoFit/>
          </a:bodyPr>
          <a:lstStyle/>
          <a:p>
            <a:pPr algn="just">
              <a:lnSpc>
                <a:spcPts val="5578"/>
              </a:lnSpc>
              <a:spcBef>
                <a:spcPct val="0"/>
              </a:spcBef>
            </a:pPr>
            <a:r>
              <a:rPr lang="en-US" sz="3984">
                <a:solidFill>
                  <a:srgbClr val="00FFFF"/>
                </a:solidFill>
                <a:latin typeface="Norwester"/>
              </a:rPr>
              <a:t>1.Internet </a:t>
            </a:r>
            <a:r>
              <a:rPr lang="en-US" sz="3984">
                <a:solidFill>
                  <a:srgbClr val="FFFFFF"/>
                </a:solidFill>
                <a:latin typeface="Norwester"/>
              </a:rPr>
              <a:t>Connection</a:t>
            </a:r>
          </a:p>
        </p:txBody>
      </p:sp>
      <p:grpSp>
        <p:nvGrpSpPr>
          <p:cNvPr id="14" name="Group 14"/>
          <p:cNvGrpSpPr>
            <a:grpSpLocks noChangeAspect="1"/>
          </p:cNvGrpSpPr>
          <p:nvPr/>
        </p:nvGrpSpPr>
        <p:grpSpPr>
          <a:xfrm>
            <a:off x="13012867" y="1632262"/>
            <a:ext cx="4033250" cy="7980478"/>
            <a:chOff x="0" y="0"/>
            <a:chExt cx="2620010" cy="5184140"/>
          </a:xfrm>
        </p:grpSpPr>
        <p:sp>
          <p:nvSpPr>
            <p:cNvPr id="15" name="Freeform 1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6" name="Freeform 1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739" r="-739"/>
              </a:stretch>
            </a:blipFill>
          </p:spPr>
        </p:sp>
        <p:sp>
          <p:nvSpPr>
            <p:cNvPr id="17" name="Freeform 1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8" name="Freeform 1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9" name="Freeform 1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0" name="Freeform 2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1" name="Freeform 2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2" name="Freeform 2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3" name="Freeform 2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24" name="TextBox 24"/>
          <p:cNvSpPr txBox="1"/>
          <p:nvPr/>
        </p:nvSpPr>
        <p:spPr>
          <a:xfrm>
            <a:off x="12378896" y="942975"/>
            <a:ext cx="6126050" cy="689287"/>
          </a:xfrm>
          <a:prstGeom prst="rect">
            <a:avLst/>
          </a:prstGeom>
        </p:spPr>
        <p:txBody>
          <a:bodyPr lIns="0" tIns="0" rIns="0" bIns="0" rtlCol="0" anchor="t">
            <a:spAutoFit/>
          </a:bodyPr>
          <a:lstStyle/>
          <a:p>
            <a:pPr algn="just">
              <a:lnSpc>
                <a:spcPts val="5578"/>
              </a:lnSpc>
              <a:spcBef>
                <a:spcPct val="0"/>
              </a:spcBef>
            </a:pPr>
            <a:r>
              <a:rPr lang="en-US" sz="3984">
                <a:solidFill>
                  <a:srgbClr val="00FFFF"/>
                </a:solidFill>
                <a:latin typeface="Norwester"/>
              </a:rPr>
              <a:t>2. INcorrect </a:t>
            </a:r>
            <a:r>
              <a:rPr lang="en-US" sz="3984">
                <a:solidFill>
                  <a:srgbClr val="FFFFFF"/>
                </a:solidFill>
                <a:latin typeface="Norwester"/>
              </a:rPr>
              <a:t>Credientials</a:t>
            </a:r>
          </a:p>
        </p:txBody>
      </p:sp>
      <p:sp>
        <p:nvSpPr>
          <p:cNvPr id="25" name="TextBox 25"/>
          <p:cNvSpPr txBox="1"/>
          <p:nvPr/>
        </p:nvSpPr>
        <p:spPr>
          <a:xfrm>
            <a:off x="468682" y="2012175"/>
            <a:ext cx="6611971" cy="2542872"/>
          </a:xfrm>
          <a:prstGeom prst="rect">
            <a:avLst/>
          </a:prstGeom>
        </p:spPr>
        <p:txBody>
          <a:bodyPr lIns="0" tIns="0" rIns="0" bIns="0" rtlCol="0" anchor="t">
            <a:spAutoFit/>
          </a:bodyPr>
          <a:lstStyle/>
          <a:p>
            <a:pPr algn="just">
              <a:lnSpc>
                <a:spcPts val="5599"/>
              </a:lnSpc>
            </a:pPr>
            <a:r>
              <a:rPr lang="en-US" sz="3999">
                <a:solidFill>
                  <a:srgbClr val="FFFFFF"/>
                </a:solidFill>
                <a:latin typeface="Poppins Light"/>
              </a:rPr>
              <a:t>Here we handled </a:t>
            </a:r>
          </a:p>
          <a:p>
            <a:pPr marL="755639" lvl="1" indent="-377820" algn="l">
              <a:lnSpc>
                <a:spcPts val="4899"/>
              </a:lnSpc>
              <a:buFont typeface="Arial"/>
              <a:buChar char="•"/>
            </a:pPr>
            <a:r>
              <a:rPr lang="en-US" sz="3499">
                <a:solidFill>
                  <a:srgbClr val="FFFFFF"/>
                </a:solidFill>
                <a:latin typeface="Poppins Light"/>
              </a:rPr>
              <a:t>Poor Internet Connection</a:t>
            </a:r>
          </a:p>
          <a:p>
            <a:pPr marL="755639" lvl="1" indent="-377820" algn="l">
              <a:lnSpc>
                <a:spcPts val="4899"/>
              </a:lnSpc>
              <a:spcBef>
                <a:spcPct val="0"/>
              </a:spcBef>
              <a:buFont typeface="Arial"/>
              <a:buChar char="•"/>
            </a:pPr>
            <a:r>
              <a:rPr lang="en-US" sz="3499">
                <a:solidFill>
                  <a:srgbClr val="FFFFFF"/>
                </a:solidFill>
                <a:latin typeface="Poppins Light"/>
              </a:rPr>
              <a:t>Incorrect user credentials such as password, code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sp>
        <p:nvSpPr>
          <p:cNvPr id="2" name="Freeform 2"/>
          <p:cNvSpPr/>
          <p:nvPr/>
        </p:nvSpPr>
        <p:spPr>
          <a:xfrm>
            <a:off x="12085359" y="2088375"/>
            <a:ext cx="4601221" cy="3312879"/>
          </a:xfrm>
          <a:custGeom>
            <a:avLst/>
            <a:gdLst/>
            <a:ahLst/>
            <a:cxnLst/>
            <a:rect l="l" t="t" r="r" b="b"/>
            <a:pathLst>
              <a:path w="4601221" h="3312879">
                <a:moveTo>
                  <a:pt x="0" y="0"/>
                </a:moveTo>
                <a:lnTo>
                  <a:pt x="4601220" y="0"/>
                </a:lnTo>
                <a:lnTo>
                  <a:pt x="4601220" y="3312879"/>
                </a:lnTo>
                <a:lnTo>
                  <a:pt x="0" y="331287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1283199" y="5932310"/>
            <a:ext cx="4119950" cy="4114800"/>
          </a:xfrm>
          <a:custGeom>
            <a:avLst/>
            <a:gdLst/>
            <a:ahLst/>
            <a:cxnLst/>
            <a:rect l="l" t="t" r="r" b="b"/>
            <a:pathLst>
              <a:path w="4119950" h="4114800">
                <a:moveTo>
                  <a:pt x="0" y="0"/>
                </a:moveTo>
                <a:lnTo>
                  <a:pt x="4119949" y="0"/>
                </a:lnTo>
                <a:lnTo>
                  <a:pt x="4119949"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468682" y="-75489"/>
            <a:ext cx="9629594" cy="1104189"/>
          </a:xfrm>
          <a:prstGeom prst="rect">
            <a:avLst/>
          </a:prstGeom>
        </p:spPr>
        <p:txBody>
          <a:bodyPr lIns="0" tIns="0" rIns="0" bIns="0" rtlCol="0" anchor="t">
            <a:spAutoFit/>
          </a:bodyPr>
          <a:lstStyle/>
          <a:p>
            <a:pPr algn="just">
              <a:lnSpc>
                <a:spcPts val="8959"/>
              </a:lnSpc>
              <a:spcBef>
                <a:spcPct val="0"/>
              </a:spcBef>
            </a:pPr>
            <a:r>
              <a:rPr lang="en-US" sz="6399">
                <a:solidFill>
                  <a:srgbClr val="00FFFF"/>
                </a:solidFill>
                <a:latin typeface="Norwester"/>
              </a:rPr>
              <a:t>EVALUATION AND </a:t>
            </a:r>
            <a:r>
              <a:rPr lang="en-US" sz="6399">
                <a:solidFill>
                  <a:srgbClr val="FFFFFF"/>
                </a:solidFill>
                <a:latin typeface="Norwester"/>
              </a:rPr>
              <a:t>validation</a:t>
            </a:r>
          </a:p>
        </p:txBody>
      </p:sp>
      <p:sp>
        <p:nvSpPr>
          <p:cNvPr id="5" name="TextBox 5"/>
          <p:cNvSpPr txBox="1"/>
          <p:nvPr/>
        </p:nvSpPr>
        <p:spPr>
          <a:xfrm>
            <a:off x="468682" y="2031225"/>
            <a:ext cx="8211657" cy="8015885"/>
          </a:xfrm>
          <a:prstGeom prst="rect">
            <a:avLst/>
          </a:prstGeom>
        </p:spPr>
        <p:txBody>
          <a:bodyPr lIns="0" tIns="0" rIns="0" bIns="0" rtlCol="0" anchor="t">
            <a:spAutoFit/>
          </a:bodyPr>
          <a:lstStyle/>
          <a:p>
            <a:pPr algn="just">
              <a:lnSpc>
                <a:spcPts val="4899"/>
              </a:lnSpc>
              <a:spcBef>
                <a:spcPct val="0"/>
              </a:spcBef>
            </a:pPr>
            <a:r>
              <a:rPr lang="en-US" sz="3499">
                <a:solidFill>
                  <a:srgbClr val="FFFFFF"/>
                </a:solidFill>
                <a:latin typeface="Poppins Light"/>
              </a:rPr>
              <a:t>Evaluation and validation ensure that the final product meets the intended design principles and usability criteria. This section describes how the design of Zaapa was rigorously assessed (evaluated) to ensure that it aligns with the design best practices, usability criteria and design principles and validated to ensure it provides an optimal user experience, aligns with best practices in design, and meets the needs of its users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sp>
        <p:nvSpPr>
          <p:cNvPr id="2" name="Freeform 2"/>
          <p:cNvSpPr/>
          <p:nvPr/>
        </p:nvSpPr>
        <p:spPr>
          <a:xfrm>
            <a:off x="2153844" y="3318819"/>
            <a:ext cx="13980312" cy="6211335"/>
          </a:xfrm>
          <a:custGeom>
            <a:avLst/>
            <a:gdLst/>
            <a:ahLst/>
            <a:cxnLst/>
            <a:rect l="l" t="t" r="r" b="b"/>
            <a:pathLst>
              <a:path w="13980312" h="6211335">
                <a:moveTo>
                  <a:pt x="0" y="0"/>
                </a:moveTo>
                <a:lnTo>
                  <a:pt x="13980312" y="0"/>
                </a:lnTo>
                <a:lnTo>
                  <a:pt x="13980312" y="6211336"/>
                </a:lnTo>
                <a:lnTo>
                  <a:pt x="0" y="6211336"/>
                </a:lnTo>
                <a:lnTo>
                  <a:pt x="0" y="0"/>
                </a:lnTo>
                <a:close/>
              </a:path>
            </a:pathLst>
          </a:custGeom>
          <a:blipFill>
            <a:blip r:embed="rId2"/>
            <a:stretch>
              <a:fillRect/>
            </a:stretch>
          </a:blipFill>
        </p:spPr>
      </p:sp>
      <p:sp>
        <p:nvSpPr>
          <p:cNvPr id="3" name="TextBox 3"/>
          <p:cNvSpPr txBox="1"/>
          <p:nvPr/>
        </p:nvSpPr>
        <p:spPr>
          <a:xfrm>
            <a:off x="1028700" y="-75489"/>
            <a:ext cx="9629594" cy="1104189"/>
          </a:xfrm>
          <a:prstGeom prst="rect">
            <a:avLst/>
          </a:prstGeom>
        </p:spPr>
        <p:txBody>
          <a:bodyPr lIns="0" tIns="0" rIns="0" bIns="0" rtlCol="0" anchor="t">
            <a:spAutoFit/>
          </a:bodyPr>
          <a:lstStyle/>
          <a:p>
            <a:pPr algn="just">
              <a:lnSpc>
                <a:spcPts val="8959"/>
              </a:lnSpc>
              <a:spcBef>
                <a:spcPct val="0"/>
              </a:spcBef>
            </a:pPr>
            <a:r>
              <a:rPr lang="en-US" sz="6399">
                <a:solidFill>
                  <a:srgbClr val="00FFFF"/>
                </a:solidFill>
                <a:latin typeface="Norwester"/>
              </a:rPr>
              <a:t>EVALUATION </a:t>
            </a:r>
          </a:p>
        </p:txBody>
      </p:sp>
      <p:sp>
        <p:nvSpPr>
          <p:cNvPr id="4" name="TextBox 4"/>
          <p:cNvSpPr txBox="1"/>
          <p:nvPr/>
        </p:nvSpPr>
        <p:spPr>
          <a:xfrm>
            <a:off x="1028700" y="1514270"/>
            <a:ext cx="15105456" cy="1825398"/>
          </a:xfrm>
          <a:prstGeom prst="rect">
            <a:avLst/>
          </a:prstGeom>
        </p:spPr>
        <p:txBody>
          <a:bodyPr lIns="0" tIns="0" rIns="0" bIns="0" rtlCol="0" anchor="t">
            <a:spAutoFit/>
          </a:bodyPr>
          <a:lstStyle/>
          <a:p>
            <a:pPr algn="just">
              <a:lnSpc>
                <a:spcPts val="4899"/>
              </a:lnSpc>
              <a:spcBef>
                <a:spcPct val="0"/>
              </a:spcBef>
            </a:pPr>
            <a:r>
              <a:rPr lang="en-US" sz="3499">
                <a:solidFill>
                  <a:srgbClr val="FFFFFF"/>
                </a:solidFill>
                <a:latin typeface="Poppins Light"/>
              </a:rPr>
              <a:t>Using Design Criteria by Nielson to check is the design is up to Standard. Here we see the UNITY, HIRARCHY,RHYTHM and ALIGNMENT criteria.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990174" y="8989174"/>
            <a:ext cx="2595651" cy="2595651"/>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8C3B"/>
            </a:solidFill>
          </p:spPr>
        </p:sp>
      </p:grpSp>
      <p:grpSp>
        <p:nvGrpSpPr>
          <p:cNvPr id="4" name="Group 4"/>
          <p:cNvGrpSpPr>
            <a:grpSpLocks noChangeAspect="1"/>
          </p:cNvGrpSpPr>
          <p:nvPr/>
        </p:nvGrpSpPr>
        <p:grpSpPr>
          <a:xfrm>
            <a:off x="-899496" y="-899496"/>
            <a:ext cx="1798993" cy="1798993"/>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D5261F"/>
            </a:solidFill>
          </p:spPr>
        </p:sp>
      </p:grpSp>
      <p:sp>
        <p:nvSpPr>
          <p:cNvPr id="6" name="Freeform 6"/>
          <p:cNvSpPr/>
          <p:nvPr/>
        </p:nvSpPr>
        <p:spPr>
          <a:xfrm rot="-9536716">
            <a:off x="2624280" y="6788484"/>
            <a:ext cx="689209" cy="562567"/>
          </a:xfrm>
          <a:custGeom>
            <a:avLst/>
            <a:gdLst/>
            <a:ahLst/>
            <a:cxnLst/>
            <a:rect l="l" t="t" r="r" b="b"/>
            <a:pathLst>
              <a:path w="689209" h="562567">
                <a:moveTo>
                  <a:pt x="0" y="0"/>
                </a:moveTo>
                <a:lnTo>
                  <a:pt x="689209" y="0"/>
                </a:lnTo>
                <a:lnTo>
                  <a:pt x="689209" y="562567"/>
                </a:lnTo>
                <a:lnTo>
                  <a:pt x="0" y="562567"/>
                </a:lnTo>
                <a:lnTo>
                  <a:pt x="0" y="0"/>
                </a:lnTo>
                <a:close/>
              </a:path>
            </a:pathLst>
          </a:custGeom>
          <a:blipFill>
            <a:blip r:embed="rId2"/>
            <a:stretch>
              <a:fillRect/>
            </a:stretch>
          </a:blipFill>
        </p:spPr>
      </p:sp>
      <p:sp>
        <p:nvSpPr>
          <p:cNvPr id="7" name="Freeform 7"/>
          <p:cNvSpPr/>
          <p:nvPr/>
        </p:nvSpPr>
        <p:spPr>
          <a:xfrm rot="-10494351">
            <a:off x="457380" y="5479430"/>
            <a:ext cx="1097991" cy="896235"/>
          </a:xfrm>
          <a:custGeom>
            <a:avLst/>
            <a:gdLst/>
            <a:ahLst/>
            <a:cxnLst/>
            <a:rect l="l" t="t" r="r" b="b"/>
            <a:pathLst>
              <a:path w="1097991" h="896235">
                <a:moveTo>
                  <a:pt x="0" y="0"/>
                </a:moveTo>
                <a:lnTo>
                  <a:pt x="1097991" y="0"/>
                </a:lnTo>
                <a:lnTo>
                  <a:pt x="1097991" y="896235"/>
                </a:lnTo>
                <a:lnTo>
                  <a:pt x="0" y="896235"/>
                </a:lnTo>
                <a:lnTo>
                  <a:pt x="0" y="0"/>
                </a:lnTo>
                <a:close/>
              </a:path>
            </a:pathLst>
          </a:custGeom>
          <a:blipFill>
            <a:blip r:embed="rId2"/>
            <a:stretch>
              <a:fillRect/>
            </a:stretch>
          </a:blipFill>
        </p:spPr>
      </p:sp>
      <p:sp>
        <p:nvSpPr>
          <p:cNvPr id="8" name="Freeform 8"/>
          <p:cNvSpPr/>
          <p:nvPr/>
        </p:nvSpPr>
        <p:spPr>
          <a:xfrm rot="-9536716">
            <a:off x="4309515" y="3669979"/>
            <a:ext cx="689209" cy="562567"/>
          </a:xfrm>
          <a:custGeom>
            <a:avLst/>
            <a:gdLst/>
            <a:ahLst/>
            <a:cxnLst/>
            <a:rect l="l" t="t" r="r" b="b"/>
            <a:pathLst>
              <a:path w="689209" h="562567">
                <a:moveTo>
                  <a:pt x="0" y="0"/>
                </a:moveTo>
                <a:lnTo>
                  <a:pt x="689209" y="0"/>
                </a:lnTo>
                <a:lnTo>
                  <a:pt x="689209" y="562567"/>
                </a:lnTo>
                <a:lnTo>
                  <a:pt x="0" y="562567"/>
                </a:lnTo>
                <a:lnTo>
                  <a:pt x="0" y="0"/>
                </a:lnTo>
                <a:close/>
              </a:path>
            </a:pathLst>
          </a:custGeom>
          <a:blipFill>
            <a:blip r:embed="rId2"/>
            <a:stretch>
              <a:fillRect/>
            </a:stretch>
          </a:blipFill>
        </p:spPr>
      </p:sp>
      <p:sp>
        <p:nvSpPr>
          <p:cNvPr id="9" name="Freeform 9"/>
          <p:cNvSpPr/>
          <p:nvPr/>
        </p:nvSpPr>
        <p:spPr>
          <a:xfrm rot="10675839">
            <a:off x="2277722" y="2237552"/>
            <a:ext cx="1097991" cy="896235"/>
          </a:xfrm>
          <a:custGeom>
            <a:avLst/>
            <a:gdLst/>
            <a:ahLst/>
            <a:cxnLst/>
            <a:rect l="l" t="t" r="r" b="b"/>
            <a:pathLst>
              <a:path w="1097991" h="896235">
                <a:moveTo>
                  <a:pt x="0" y="0"/>
                </a:moveTo>
                <a:lnTo>
                  <a:pt x="1097991" y="0"/>
                </a:lnTo>
                <a:lnTo>
                  <a:pt x="1097991" y="896235"/>
                </a:lnTo>
                <a:lnTo>
                  <a:pt x="0" y="896235"/>
                </a:lnTo>
                <a:lnTo>
                  <a:pt x="0" y="0"/>
                </a:lnTo>
                <a:close/>
              </a:path>
            </a:pathLst>
          </a:custGeom>
          <a:blipFill>
            <a:blip r:embed="rId2"/>
            <a:stretch>
              <a:fillRect/>
            </a:stretch>
          </a:blipFill>
        </p:spPr>
      </p:sp>
      <p:sp>
        <p:nvSpPr>
          <p:cNvPr id="10" name="Freeform 10"/>
          <p:cNvSpPr/>
          <p:nvPr/>
        </p:nvSpPr>
        <p:spPr>
          <a:xfrm rot="9177630">
            <a:off x="532567" y="3690868"/>
            <a:ext cx="689209" cy="562567"/>
          </a:xfrm>
          <a:custGeom>
            <a:avLst/>
            <a:gdLst/>
            <a:ahLst/>
            <a:cxnLst/>
            <a:rect l="l" t="t" r="r" b="b"/>
            <a:pathLst>
              <a:path w="689209" h="562567">
                <a:moveTo>
                  <a:pt x="0" y="0"/>
                </a:moveTo>
                <a:lnTo>
                  <a:pt x="689209" y="0"/>
                </a:lnTo>
                <a:lnTo>
                  <a:pt x="689209" y="562567"/>
                </a:lnTo>
                <a:lnTo>
                  <a:pt x="0" y="562567"/>
                </a:lnTo>
                <a:lnTo>
                  <a:pt x="0" y="0"/>
                </a:lnTo>
                <a:close/>
              </a:path>
            </a:pathLst>
          </a:custGeom>
          <a:blipFill>
            <a:blip r:embed="rId2"/>
            <a:stretch>
              <a:fillRect/>
            </a:stretch>
          </a:blipFill>
        </p:spPr>
      </p:sp>
      <p:sp>
        <p:nvSpPr>
          <p:cNvPr id="11" name="Freeform 11"/>
          <p:cNvSpPr/>
          <p:nvPr/>
        </p:nvSpPr>
        <p:spPr>
          <a:xfrm rot="9662850">
            <a:off x="4667018" y="6141358"/>
            <a:ext cx="689209" cy="562567"/>
          </a:xfrm>
          <a:custGeom>
            <a:avLst/>
            <a:gdLst/>
            <a:ahLst/>
            <a:cxnLst/>
            <a:rect l="l" t="t" r="r" b="b"/>
            <a:pathLst>
              <a:path w="689209" h="562567">
                <a:moveTo>
                  <a:pt x="0" y="0"/>
                </a:moveTo>
                <a:lnTo>
                  <a:pt x="689209" y="0"/>
                </a:lnTo>
                <a:lnTo>
                  <a:pt x="689209" y="562567"/>
                </a:lnTo>
                <a:lnTo>
                  <a:pt x="0" y="562567"/>
                </a:lnTo>
                <a:lnTo>
                  <a:pt x="0" y="0"/>
                </a:lnTo>
                <a:close/>
              </a:path>
            </a:pathLst>
          </a:custGeom>
          <a:blipFill>
            <a:blip r:embed="rId2"/>
            <a:stretch>
              <a:fillRect/>
            </a:stretch>
          </a:blipFill>
        </p:spPr>
      </p:sp>
      <p:sp>
        <p:nvSpPr>
          <p:cNvPr id="12" name="Freeform 12"/>
          <p:cNvSpPr/>
          <p:nvPr/>
        </p:nvSpPr>
        <p:spPr>
          <a:xfrm>
            <a:off x="11578634" y="1619957"/>
            <a:ext cx="1659018" cy="244328"/>
          </a:xfrm>
          <a:custGeom>
            <a:avLst/>
            <a:gdLst/>
            <a:ahLst/>
            <a:cxnLst/>
            <a:rect l="l" t="t" r="r" b="b"/>
            <a:pathLst>
              <a:path w="1659018" h="244328">
                <a:moveTo>
                  <a:pt x="0" y="0"/>
                </a:moveTo>
                <a:lnTo>
                  <a:pt x="1659018" y="0"/>
                </a:lnTo>
                <a:lnTo>
                  <a:pt x="1659018" y="244328"/>
                </a:lnTo>
                <a:lnTo>
                  <a:pt x="0" y="24432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3" name="TextBox 13"/>
          <p:cNvSpPr txBox="1"/>
          <p:nvPr/>
        </p:nvSpPr>
        <p:spPr>
          <a:xfrm>
            <a:off x="1311982" y="4371861"/>
            <a:ext cx="9561269" cy="1508860"/>
          </a:xfrm>
          <a:prstGeom prst="rect">
            <a:avLst/>
          </a:prstGeom>
        </p:spPr>
        <p:txBody>
          <a:bodyPr lIns="0" tIns="0" rIns="0" bIns="0" rtlCol="0" anchor="t">
            <a:spAutoFit/>
          </a:bodyPr>
          <a:lstStyle/>
          <a:p>
            <a:pPr algn="just">
              <a:lnSpc>
                <a:spcPts val="12343"/>
              </a:lnSpc>
              <a:spcBef>
                <a:spcPct val="0"/>
              </a:spcBef>
            </a:pPr>
            <a:r>
              <a:rPr lang="en-US" sz="8816">
                <a:solidFill>
                  <a:srgbClr val="FFFFFF"/>
                </a:solidFill>
                <a:latin typeface="Norwester"/>
              </a:rPr>
              <a:t>Outline</a:t>
            </a:r>
          </a:p>
        </p:txBody>
      </p:sp>
      <p:sp>
        <p:nvSpPr>
          <p:cNvPr id="14" name="TextBox 14"/>
          <p:cNvSpPr txBox="1"/>
          <p:nvPr/>
        </p:nvSpPr>
        <p:spPr>
          <a:xfrm>
            <a:off x="7166574" y="2716626"/>
            <a:ext cx="12811347" cy="4739449"/>
          </a:xfrm>
          <a:prstGeom prst="rect">
            <a:avLst/>
          </a:prstGeom>
        </p:spPr>
        <p:txBody>
          <a:bodyPr lIns="0" tIns="0" rIns="0" bIns="0" rtlCol="0" anchor="t">
            <a:spAutoFit/>
          </a:bodyPr>
          <a:lstStyle/>
          <a:p>
            <a:pPr marL="1165865" lvl="1" indent="-582932" algn="just">
              <a:lnSpc>
                <a:spcPts val="7560"/>
              </a:lnSpc>
              <a:buAutoNum type="arabicPeriod"/>
            </a:pPr>
            <a:r>
              <a:rPr lang="en-US" sz="5400">
                <a:solidFill>
                  <a:srgbClr val="FFFFFF"/>
                </a:solidFill>
                <a:latin typeface="Norwester"/>
              </a:rPr>
              <a:t>Introduction</a:t>
            </a:r>
          </a:p>
          <a:p>
            <a:pPr marL="1165865" lvl="1" indent="-582932" algn="just">
              <a:lnSpc>
                <a:spcPts val="7560"/>
              </a:lnSpc>
              <a:buAutoNum type="arabicPeriod"/>
            </a:pPr>
            <a:r>
              <a:rPr lang="en-US" sz="5400">
                <a:solidFill>
                  <a:srgbClr val="FFFFFF"/>
                </a:solidFill>
                <a:latin typeface="Norwester"/>
              </a:rPr>
              <a:t>wireFraming</a:t>
            </a:r>
          </a:p>
          <a:p>
            <a:pPr marL="1165865" lvl="1" indent="-582932" algn="just">
              <a:lnSpc>
                <a:spcPts val="7560"/>
              </a:lnSpc>
              <a:buAutoNum type="arabicPeriod"/>
            </a:pPr>
            <a:r>
              <a:rPr lang="en-US" sz="5400">
                <a:solidFill>
                  <a:srgbClr val="FFFFFF"/>
                </a:solidFill>
                <a:latin typeface="Norwester"/>
              </a:rPr>
              <a:t>DeSIGN IMPLementaTion</a:t>
            </a:r>
          </a:p>
          <a:p>
            <a:pPr marL="1165865" lvl="1" indent="-582932" algn="just">
              <a:lnSpc>
                <a:spcPts val="7560"/>
              </a:lnSpc>
              <a:buAutoNum type="arabicPeriod"/>
            </a:pPr>
            <a:r>
              <a:rPr lang="en-US" sz="5400">
                <a:solidFill>
                  <a:srgbClr val="FFFFFF"/>
                </a:solidFill>
                <a:latin typeface="Norwester"/>
              </a:rPr>
              <a:t>HANDLING EXCEPTIONS</a:t>
            </a:r>
          </a:p>
          <a:p>
            <a:pPr marL="1165865" lvl="1" indent="-582932" algn="just">
              <a:lnSpc>
                <a:spcPts val="7560"/>
              </a:lnSpc>
              <a:spcBef>
                <a:spcPct val="0"/>
              </a:spcBef>
              <a:buAutoNum type="arabicPeriod"/>
            </a:pPr>
            <a:r>
              <a:rPr lang="en-US" sz="5400">
                <a:solidFill>
                  <a:srgbClr val="FFFFFF"/>
                </a:solidFill>
                <a:latin typeface="Norwester"/>
              </a:rPr>
              <a:t>EVALUATION AND VALIDATION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8641669" y="1538093"/>
            <a:ext cx="4033250" cy="7980478"/>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217" r="-1217"/>
              </a:stretch>
            </a:blipFill>
          </p:spPr>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12" name="Group 12"/>
          <p:cNvGrpSpPr>
            <a:grpSpLocks noChangeAspect="1"/>
          </p:cNvGrpSpPr>
          <p:nvPr/>
        </p:nvGrpSpPr>
        <p:grpSpPr>
          <a:xfrm>
            <a:off x="14007590" y="1365663"/>
            <a:ext cx="4033250" cy="7980478"/>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430" r="-430"/>
              </a:stretch>
            </a:blipFill>
          </p:spPr>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22" name="Freeform 22"/>
          <p:cNvSpPr/>
          <p:nvPr/>
        </p:nvSpPr>
        <p:spPr>
          <a:xfrm>
            <a:off x="12674919" y="5357353"/>
            <a:ext cx="1332671" cy="761288"/>
          </a:xfrm>
          <a:custGeom>
            <a:avLst/>
            <a:gdLst/>
            <a:ahLst/>
            <a:cxnLst/>
            <a:rect l="l" t="t" r="r" b="b"/>
            <a:pathLst>
              <a:path w="1332671" h="761288">
                <a:moveTo>
                  <a:pt x="0" y="0"/>
                </a:moveTo>
                <a:lnTo>
                  <a:pt x="1332671" y="0"/>
                </a:lnTo>
                <a:lnTo>
                  <a:pt x="1332671" y="761288"/>
                </a:lnTo>
                <a:lnTo>
                  <a:pt x="0" y="76128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3" name="TextBox 23"/>
          <p:cNvSpPr txBox="1"/>
          <p:nvPr/>
        </p:nvSpPr>
        <p:spPr>
          <a:xfrm>
            <a:off x="1028700" y="124472"/>
            <a:ext cx="9629594" cy="1104189"/>
          </a:xfrm>
          <a:prstGeom prst="rect">
            <a:avLst/>
          </a:prstGeom>
        </p:spPr>
        <p:txBody>
          <a:bodyPr lIns="0" tIns="0" rIns="0" bIns="0" rtlCol="0" anchor="t">
            <a:spAutoFit/>
          </a:bodyPr>
          <a:lstStyle/>
          <a:p>
            <a:pPr algn="just">
              <a:lnSpc>
                <a:spcPts val="8959"/>
              </a:lnSpc>
              <a:spcBef>
                <a:spcPct val="0"/>
              </a:spcBef>
            </a:pPr>
            <a:r>
              <a:rPr lang="en-US" sz="6399">
                <a:solidFill>
                  <a:srgbClr val="00FFFF"/>
                </a:solidFill>
                <a:latin typeface="Norwester"/>
              </a:rPr>
              <a:t>VALIDATION</a:t>
            </a:r>
          </a:p>
        </p:txBody>
      </p:sp>
      <p:sp>
        <p:nvSpPr>
          <p:cNvPr id="24" name="TextBox 24"/>
          <p:cNvSpPr txBox="1"/>
          <p:nvPr/>
        </p:nvSpPr>
        <p:spPr>
          <a:xfrm>
            <a:off x="1028700" y="1480943"/>
            <a:ext cx="6782229" cy="3682544"/>
          </a:xfrm>
          <a:prstGeom prst="rect">
            <a:avLst/>
          </a:prstGeom>
        </p:spPr>
        <p:txBody>
          <a:bodyPr lIns="0" tIns="0" rIns="0" bIns="0" rtlCol="0" anchor="t">
            <a:spAutoFit/>
          </a:bodyPr>
          <a:lstStyle/>
          <a:p>
            <a:pPr algn="just">
              <a:lnSpc>
                <a:spcPts val="4899"/>
              </a:lnSpc>
              <a:spcBef>
                <a:spcPct val="0"/>
              </a:spcBef>
            </a:pPr>
            <a:r>
              <a:rPr lang="en-US" sz="3499">
                <a:solidFill>
                  <a:srgbClr val="FFFFFF"/>
                </a:solidFill>
                <a:latin typeface="Poppins Light"/>
              </a:rPr>
              <a:t>This Stage involves us testing the avaliable design with target users. So that their feedback can help us produce a great interface to increase their experience.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sp>
        <p:nvSpPr>
          <p:cNvPr id="2" name="TextBox 2"/>
          <p:cNvSpPr txBox="1"/>
          <p:nvPr/>
        </p:nvSpPr>
        <p:spPr>
          <a:xfrm>
            <a:off x="1028700" y="124472"/>
            <a:ext cx="9629594" cy="1104189"/>
          </a:xfrm>
          <a:prstGeom prst="rect">
            <a:avLst/>
          </a:prstGeom>
        </p:spPr>
        <p:txBody>
          <a:bodyPr lIns="0" tIns="0" rIns="0" bIns="0" rtlCol="0" anchor="t">
            <a:spAutoFit/>
          </a:bodyPr>
          <a:lstStyle/>
          <a:p>
            <a:pPr algn="just">
              <a:lnSpc>
                <a:spcPts val="8959"/>
              </a:lnSpc>
              <a:spcBef>
                <a:spcPct val="0"/>
              </a:spcBef>
            </a:pPr>
            <a:r>
              <a:rPr lang="en-US" sz="6399">
                <a:solidFill>
                  <a:srgbClr val="00FFFF"/>
                </a:solidFill>
                <a:latin typeface="Norwester"/>
              </a:rPr>
              <a:t>DEMO</a:t>
            </a:r>
          </a:p>
        </p:txBody>
      </p:sp>
      <p:pic>
        <p:nvPicPr>
          <p:cNvPr id="11" name="9D882A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0" y="136414"/>
            <a:ext cx="5524500" cy="1001560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sp>
        <p:nvSpPr>
          <p:cNvPr id="2" name="Freeform 2"/>
          <p:cNvSpPr/>
          <p:nvPr/>
        </p:nvSpPr>
        <p:spPr>
          <a:xfrm>
            <a:off x="5486400" y="5717416"/>
            <a:ext cx="7315200" cy="3630168"/>
          </a:xfrm>
          <a:custGeom>
            <a:avLst/>
            <a:gdLst/>
            <a:ahLst/>
            <a:cxnLst/>
            <a:rect l="l" t="t" r="r" b="b"/>
            <a:pathLst>
              <a:path w="7315200" h="3630168">
                <a:moveTo>
                  <a:pt x="0" y="0"/>
                </a:moveTo>
                <a:lnTo>
                  <a:pt x="7315200" y="0"/>
                </a:lnTo>
                <a:lnTo>
                  <a:pt x="7315200" y="3630168"/>
                </a:lnTo>
                <a:lnTo>
                  <a:pt x="0" y="36301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028700" y="124472"/>
            <a:ext cx="9629594" cy="1104189"/>
          </a:xfrm>
          <a:prstGeom prst="rect">
            <a:avLst/>
          </a:prstGeom>
        </p:spPr>
        <p:txBody>
          <a:bodyPr lIns="0" tIns="0" rIns="0" bIns="0" rtlCol="0" anchor="t">
            <a:spAutoFit/>
          </a:bodyPr>
          <a:lstStyle/>
          <a:p>
            <a:pPr algn="just">
              <a:lnSpc>
                <a:spcPts val="8959"/>
              </a:lnSpc>
              <a:spcBef>
                <a:spcPct val="0"/>
              </a:spcBef>
            </a:pPr>
            <a:r>
              <a:rPr lang="en-US" sz="6399">
                <a:solidFill>
                  <a:srgbClr val="00FFFF"/>
                </a:solidFill>
                <a:latin typeface="Norwester"/>
              </a:rPr>
              <a:t>CONCLUSION</a:t>
            </a:r>
          </a:p>
        </p:txBody>
      </p:sp>
      <p:sp>
        <p:nvSpPr>
          <p:cNvPr id="4" name="TextBox 4"/>
          <p:cNvSpPr txBox="1"/>
          <p:nvPr/>
        </p:nvSpPr>
        <p:spPr>
          <a:xfrm>
            <a:off x="1028700" y="2113614"/>
            <a:ext cx="15917094" cy="2613202"/>
          </a:xfrm>
          <a:prstGeom prst="rect">
            <a:avLst/>
          </a:prstGeom>
        </p:spPr>
        <p:txBody>
          <a:bodyPr lIns="0" tIns="0" rIns="0" bIns="0" rtlCol="0" anchor="t">
            <a:spAutoFit/>
          </a:bodyPr>
          <a:lstStyle/>
          <a:p>
            <a:pPr algn="ctr">
              <a:lnSpc>
                <a:spcPts val="6941"/>
              </a:lnSpc>
              <a:spcBef>
                <a:spcPct val="0"/>
              </a:spcBef>
            </a:pPr>
            <a:r>
              <a:rPr lang="en-US" sz="4958">
                <a:solidFill>
                  <a:srgbClr val="FFFFFF"/>
                </a:solidFill>
                <a:latin typeface="Norwester"/>
              </a:rPr>
              <a:t>In conclusion, the design and development of Zaapa involved a meticulous and iterative process </a:t>
            </a:r>
          </a:p>
          <a:p>
            <a:pPr algn="ctr">
              <a:lnSpc>
                <a:spcPts val="6941"/>
              </a:lnSpc>
              <a:spcBef>
                <a:spcPct val="0"/>
              </a:spcBef>
            </a:pPr>
            <a:r>
              <a:rPr lang="en-US" sz="4958">
                <a:solidFill>
                  <a:srgbClr val="FFFFFF"/>
                </a:solidFill>
                <a:latin typeface="Norwester"/>
              </a:rPr>
              <a:t>that focused on creating a cohesive, user-centric app</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13627" y="8989174"/>
            <a:ext cx="2595651" cy="2595651"/>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8C3B"/>
            </a:solidFill>
          </p:spPr>
        </p:sp>
      </p:grpSp>
      <p:grpSp>
        <p:nvGrpSpPr>
          <p:cNvPr id="4" name="Group 4"/>
          <p:cNvGrpSpPr>
            <a:grpSpLocks noChangeAspect="1"/>
          </p:cNvGrpSpPr>
          <p:nvPr/>
        </p:nvGrpSpPr>
        <p:grpSpPr>
          <a:xfrm>
            <a:off x="17372702" y="-899496"/>
            <a:ext cx="1798993" cy="1798993"/>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D5261F"/>
            </a:solidFill>
          </p:spPr>
        </p:sp>
      </p:grpSp>
      <p:sp>
        <p:nvSpPr>
          <p:cNvPr id="6" name="TextBox 6"/>
          <p:cNvSpPr txBox="1"/>
          <p:nvPr/>
        </p:nvSpPr>
        <p:spPr>
          <a:xfrm>
            <a:off x="1472525" y="1749296"/>
            <a:ext cx="8559727" cy="1104189"/>
          </a:xfrm>
          <a:prstGeom prst="rect">
            <a:avLst/>
          </a:prstGeom>
        </p:spPr>
        <p:txBody>
          <a:bodyPr lIns="0" tIns="0" rIns="0" bIns="0" rtlCol="0" anchor="t">
            <a:spAutoFit/>
          </a:bodyPr>
          <a:lstStyle/>
          <a:p>
            <a:pPr algn="just">
              <a:lnSpc>
                <a:spcPts val="8959"/>
              </a:lnSpc>
              <a:spcBef>
                <a:spcPct val="0"/>
              </a:spcBef>
            </a:pPr>
            <a:r>
              <a:rPr lang="en-US" sz="6399">
                <a:solidFill>
                  <a:srgbClr val="FFFFFF"/>
                </a:solidFill>
                <a:latin typeface="Norwester"/>
              </a:rPr>
              <a:t>General </a:t>
            </a:r>
          </a:p>
        </p:txBody>
      </p:sp>
      <p:sp>
        <p:nvSpPr>
          <p:cNvPr id="7" name="TextBox 7"/>
          <p:cNvSpPr txBox="1"/>
          <p:nvPr/>
        </p:nvSpPr>
        <p:spPr>
          <a:xfrm>
            <a:off x="4538588" y="1749296"/>
            <a:ext cx="8559727" cy="1104189"/>
          </a:xfrm>
          <a:prstGeom prst="rect">
            <a:avLst/>
          </a:prstGeom>
        </p:spPr>
        <p:txBody>
          <a:bodyPr lIns="0" tIns="0" rIns="0" bIns="0" rtlCol="0" anchor="t">
            <a:spAutoFit/>
          </a:bodyPr>
          <a:lstStyle/>
          <a:p>
            <a:pPr algn="just">
              <a:lnSpc>
                <a:spcPts val="8959"/>
              </a:lnSpc>
              <a:spcBef>
                <a:spcPct val="0"/>
              </a:spcBef>
            </a:pPr>
            <a:r>
              <a:rPr lang="en-US" sz="6399">
                <a:solidFill>
                  <a:srgbClr val="00FFFF"/>
                </a:solidFill>
                <a:latin typeface="Norwester"/>
              </a:rPr>
              <a:t>InTRODUCTION</a:t>
            </a:r>
          </a:p>
        </p:txBody>
      </p:sp>
      <p:sp>
        <p:nvSpPr>
          <p:cNvPr id="8" name="TextBox 8"/>
          <p:cNvSpPr txBox="1"/>
          <p:nvPr/>
        </p:nvSpPr>
        <p:spPr>
          <a:xfrm>
            <a:off x="1472524" y="3448780"/>
            <a:ext cx="14453275" cy="1994905"/>
          </a:xfrm>
          <a:prstGeom prst="rect">
            <a:avLst/>
          </a:prstGeom>
        </p:spPr>
        <p:txBody>
          <a:bodyPr wrap="square" lIns="0" tIns="0" rIns="0" bIns="0" rtlCol="0" anchor="t">
            <a:spAutoFit/>
          </a:bodyPr>
          <a:lstStyle/>
          <a:p>
            <a:pPr algn="l">
              <a:lnSpc>
                <a:spcPts val="5319"/>
              </a:lnSpc>
              <a:spcBef>
                <a:spcPct val="0"/>
              </a:spcBef>
            </a:pPr>
            <a:r>
              <a:rPr lang="en-US" sz="3799" dirty="0">
                <a:solidFill>
                  <a:srgbClr val="FFFFFF"/>
                </a:solidFill>
                <a:latin typeface="Open Sans"/>
              </a:rPr>
              <a:t>After the  requirements have been gathered and Analyzed there is need to present the user with an intuitive and pleasant user interface that they can use for Navigation along the road</a:t>
            </a:r>
          </a:p>
        </p:txBody>
      </p:sp>
      <p:sp>
        <p:nvSpPr>
          <p:cNvPr id="10" name="TextBox 9">
            <a:extLst>
              <a:ext uri="{FF2B5EF4-FFF2-40B4-BE49-F238E27FC236}">
                <a16:creationId xmlns:a16="http://schemas.microsoft.com/office/drawing/2014/main" id="{B0331854-1624-4908-81A4-5F74F06B7E88}"/>
              </a:ext>
            </a:extLst>
          </p:cNvPr>
          <p:cNvSpPr txBox="1"/>
          <p:nvPr/>
        </p:nvSpPr>
        <p:spPr>
          <a:xfrm>
            <a:off x="11430000" y="4305300"/>
            <a:ext cx="10247084" cy="369332"/>
          </a:xfrm>
          <a:prstGeom prst="rect">
            <a:avLst/>
          </a:prstGeom>
          <a:noFill/>
        </p:spPr>
        <p:txBody>
          <a:bodyPr wrap="square">
            <a:spAutoFit/>
          </a:bodyPr>
          <a:lstStyle/>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388504" y="-899496"/>
            <a:ext cx="1798993" cy="1798993"/>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D5261F"/>
            </a:solidFill>
          </p:spPr>
        </p:sp>
      </p:grpSp>
      <p:sp>
        <p:nvSpPr>
          <p:cNvPr id="4" name="TextBox 4"/>
          <p:cNvSpPr txBox="1"/>
          <p:nvPr/>
        </p:nvSpPr>
        <p:spPr>
          <a:xfrm>
            <a:off x="1028700" y="2413373"/>
            <a:ext cx="16806166" cy="4033925"/>
          </a:xfrm>
          <a:prstGeom prst="rect">
            <a:avLst/>
          </a:prstGeom>
        </p:spPr>
        <p:txBody>
          <a:bodyPr lIns="0" tIns="0" rIns="0" bIns="0" rtlCol="0" anchor="t">
            <a:spAutoFit/>
          </a:bodyPr>
          <a:lstStyle/>
          <a:p>
            <a:pPr algn="l">
              <a:lnSpc>
                <a:spcPts val="5319"/>
              </a:lnSpc>
            </a:pPr>
            <a:r>
              <a:rPr lang="en-US" sz="3799" dirty="0">
                <a:solidFill>
                  <a:srgbClr val="FFFFFF"/>
                </a:solidFill>
                <a:latin typeface="Open Sans "/>
              </a:rPr>
              <a:t>Selecting colors is step in creating a good design. Our Design is going to make use of the Jelly Blue which means;</a:t>
            </a:r>
          </a:p>
          <a:p>
            <a:pPr algn="l">
              <a:lnSpc>
                <a:spcPts val="5319"/>
              </a:lnSpc>
            </a:pPr>
            <a:endParaRPr lang="en-US" sz="3799" dirty="0">
              <a:solidFill>
                <a:srgbClr val="FFFFFF"/>
              </a:solidFill>
              <a:latin typeface="Open Sans "/>
            </a:endParaRPr>
          </a:p>
          <a:p>
            <a:pPr algn="l">
              <a:lnSpc>
                <a:spcPts val="5319"/>
              </a:lnSpc>
            </a:pPr>
            <a:r>
              <a:rPr lang="en-US" sz="3799" dirty="0">
                <a:solidFill>
                  <a:srgbClr val="FFFFFF"/>
                </a:solidFill>
                <a:latin typeface="Open Sans "/>
              </a:rPr>
              <a:t>-  Safety of users during their journey while using the app </a:t>
            </a:r>
          </a:p>
          <a:p>
            <a:pPr algn="l">
              <a:lnSpc>
                <a:spcPts val="5319"/>
              </a:lnSpc>
            </a:pPr>
            <a:r>
              <a:rPr lang="en-US" sz="3799" dirty="0">
                <a:solidFill>
                  <a:srgbClr val="FFFFFF"/>
                </a:solidFill>
                <a:latin typeface="Open Sans "/>
              </a:rPr>
              <a:t>-  Secureness of user’s data (personal and location information)</a:t>
            </a:r>
          </a:p>
          <a:p>
            <a:pPr algn="l">
              <a:lnSpc>
                <a:spcPts val="5319"/>
              </a:lnSpc>
              <a:spcBef>
                <a:spcPct val="0"/>
              </a:spcBef>
            </a:pPr>
            <a:r>
              <a:rPr lang="en-US" sz="3799" dirty="0">
                <a:solidFill>
                  <a:srgbClr val="FFFFFF"/>
                </a:solidFill>
                <a:latin typeface="Open Sans "/>
              </a:rPr>
              <a:t> - Trust in information coming from the app </a:t>
            </a:r>
          </a:p>
        </p:txBody>
      </p:sp>
      <p:sp>
        <p:nvSpPr>
          <p:cNvPr id="5" name="Freeform 5"/>
          <p:cNvSpPr/>
          <p:nvPr/>
        </p:nvSpPr>
        <p:spPr>
          <a:xfrm>
            <a:off x="1589634" y="7012451"/>
            <a:ext cx="15108731" cy="2541285"/>
          </a:xfrm>
          <a:custGeom>
            <a:avLst/>
            <a:gdLst/>
            <a:ahLst/>
            <a:cxnLst/>
            <a:rect l="l" t="t" r="r" b="b"/>
            <a:pathLst>
              <a:path w="15108731" h="2541285">
                <a:moveTo>
                  <a:pt x="0" y="0"/>
                </a:moveTo>
                <a:lnTo>
                  <a:pt x="15108732" y="0"/>
                </a:lnTo>
                <a:lnTo>
                  <a:pt x="15108732" y="2541284"/>
                </a:lnTo>
                <a:lnTo>
                  <a:pt x="0" y="2541284"/>
                </a:lnTo>
                <a:lnTo>
                  <a:pt x="0" y="0"/>
                </a:lnTo>
                <a:close/>
              </a:path>
            </a:pathLst>
          </a:custGeom>
          <a:blipFill>
            <a:blip r:embed="rId2"/>
            <a:stretch>
              <a:fillRect/>
            </a:stretch>
          </a:blipFill>
        </p:spPr>
      </p:sp>
      <p:sp>
        <p:nvSpPr>
          <p:cNvPr id="6" name="TextBox 6"/>
          <p:cNvSpPr txBox="1"/>
          <p:nvPr/>
        </p:nvSpPr>
        <p:spPr>
          <a:xfrm>
            <a:off x="1028700" y="766146"/>
            <a:ext cx="7281446" cy="1104189"/>
          </a:xfrm>
          <a:prstGeom prst="rect">
            <a:avLst/>
          </a:prstGeom>
        </p:spPr>
        <p:txBody>
          <a:bodyPr lIns="0" tIns="0" rIns="0" bIns="0" rtlCol="0" anchor="t">
            <a:spAutoFit/>
          </a:bodyPr>
          <a:lstStyle/>
          <a:p>
            <a:pPr algn="just">
              <a:lnSpc>
                <a:spcPts val="8959"/>
              </a:lnSpc>
              <a:spcBef>
                <a:spcPct val="0"/>
              </a:spcBef>
            </a:pPr>
            <a:r>
              <a:rPr lang="en-US" sz="6399">
                <a:solidFill>
                  <a:srgbClr val="FFFFFF"/>
                </a:solidFill>
                <a:latin typeface="Norwester"/>
              </a:rPr>
              <a:t>color</a:t>
            </a:r>
          </a:p>
        </p:txBody>
      </p:sp>
      <p:sp>
        <p:nvSpPr>
          <p:cNvPr id="7" name="TextBox 7"/>
          <p:cNvSpPr txBox="1"/>
          <p:nvPr/>
        </p:nvSpPr>
        <p:spPr>
          <a:xfrm>
            <a:off x="3428228" y="766146"/>
            <a:ext cx="7281446" cy="1104189"/>
          </a:xfrm>
          <a:prstGeom prst="rect">
            <a:avLst/>
          </a:prstGeom>
        </p:spPr>
        <p:txBody>
          <a:bodyPr lIns="0" tIns="0" rIns="0" bIns="0" rtlCol="0" anchor="t">
            <a:spAutoFit/>
          </a:bodyPr>
          <a:lstStyle/>
          <a:p>
            <a:pPr algn="just">
              <a:lnSpc>
                <a:spcPts val="8959"/>
              </a:lnSpc>
              <a:spcBef>
                <a:spcPct val="0"/>
              </a:spcBef>
            </a:pPr>
            <a:r>
              <a:rPr lang="en-US" sz="6399">
                <a:solidFill>
                  <a:srgbClr val="00FFFF"/>
                </a:solidFill>
                <a:latin typeface="Norwester"/>
              </a:rPr>
              <a:t>Definition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grpSp>
        <p:nvGrpSpPr>
          <p:cNvPr id="2" name="Group 2"/>
          <p:cNvGrpSpPr/>
          <p:nvPr/>
        </p:nvGrpSpPr>
        <p:grpSpPr>
          <a:xfrm>
            <a:off x="11601655" y="-160735"/>
            <a:ext cx="7623812" cy="11302313"/>
            <a:chOff x="0" y="0"/>
            <a:chExt cx="2007918" cy="2976741"/>
          </a:xfrm>
        </p:grpSpPr>
        <p:sp>
          <p:nvSpPr>
            <p:cNvPr id="3" name="Freeform 3"/>
            <p:cNvSpPr/>
            <p:nvPr/>
          </p:nvSpPr>
          <p:spPr>
            <a:xfrm>
              <a:off x="0" y="0"/>
              <a:ext cx="2007918" cy="2976741"/>
            </a:xfrm>
            <a:custGeom>
              <a:avLst/>
              <a:gdLst/>
              <a:ahLst/>
              <a:cxnLst/>
              <a:rect l="l" t="t" r="r" b="b"/>
              <a:pathLst>
                <a:path w="2007918" h="2976741">
                  <a:moveTo>
                    <a:pt x="0" y="0"/>
                  </a:moveTo>
                  <a:lnTo>
                    <a:pt x="2007918" y="0"/>
                  </a:lnTo>
                  <a:lnTo>
                    <a:pt x="2007918" y="2976741"/>
                  </a:lnTo>
                  <a:lnTo>
                    <a:pt x="0" y="2976741"/>
                  </a:lnTo>
                  <a:close/>
                </a:path>
              </a:pathLst>
            </a:custGeom>
            <a:solidFill>
              <a:srgbClr val="FFFFFF"/>
            </a:solidFill>
          </p:spPr>
        </p:sp>
        <p:sp>
          <p:nvSpPr>
            <p:cNvPr id="4" name="TextBox 4"/>
            <p:cNvSpPr txBox="1"/>
            <p:nvPr/>
          </p:nvSpPr>
          <p:spPr>
            <a:xfrm>
              <a:off x="0" y="-38100"/>
              <a:ext cx="2007918" cy="3014841"/>
            </a:xfrm>
            <a:prstGeom prst="rect">
              <a:avLst/>
            </a:prstGeom>
          </p:spPr>
          <p:txBody>
            <a:bodyPr lIns="50800" tIns="50800" rIns="50800" bIns="50800" rtlCol="0" anchor="ctr"/>
            <a:lstStyle/>
            <a:p>
              <a:pPr algn="ctr">
                <a:lnSpc>
                  <a:spcPts val="3079"/>
                </a:lnSpc>
              </a:pPr>
              <a:endParaRPr/>
            </a:p>
          </p:txBody>
        </p:sp>
      </p:grpSp>
      <p:sp>
        <p:nvSpPr>
          <p:cNvPr id="5" name="Freeform 5"/>
          <p:cNvSpPr/>
          <p:nvPr/>
        </p:nvSpPr>
        <p:spPr>
          <a:xfrm>
            <a:off x="11601655" y="1511413"/>
            <a:ext cx="7167765" cy="7167765"/>
          </a:xfrm>
          <a:custGeom>
            <a:avLst/>
            <a:gdLst/>
            <a:ahLst/>
            <a:cxnLst/>
            <a:rect l="l" t="t" r="r" b="b"/>
            <a:pathLst>
              <a:path w="7167765" h="7167765">
                <a:moveTo>
                  <a:pt x="0" y="0"/>
                </a:moveTo>
                <a:lnTo>
                  <a:pt x="7167765" y="0"/>
                </a:lnTo>
                <a:lnTo>
                  <a:pt x="7167765" y="7167765"/>
                </a:lnTo>
                <a:lnTo>
                  <a:pt x="0" y="7167765"/>
                </a:lnTo>
                <a:lnTo>
                  <a:pt x="0" y="0"/>
                </a:lnTo>
                <a:close/>
              </a:path>
            </a:pathLst>
          </a:custGeom>
          <a:blipFill>
            <a:blip r:embed="rId2"/>
            <a:stretch>
              <a:fillRect/>
            </a:stretch>
          </a:blipFill>
        </p:spPr>
      </p:sp>
      <p:grpSp>
        <p:nvGrpSpPr>
          <p:cNvPr id="6" name="Group 6"/>
          <p:cNvGrpSpPr/>
          <p:nvPr/>
        </p:nvGrpSpPr>
        <p:grpSpPr>
          <a:xfrm>
            <a:off x="1966397" y="473574"/>
            <a:ext cx="6608217" cy="2075678"/>
            <a:chOff x="0" y="0"/>
            <a:chExt cx="8810957" cy="2767571"/>
          </a:xfrm>
        </p:grpSpPr>
        <p:sp>
          <p:nvSpPr>
            <p:cNvPr id="7" name="Freeform 7"/>
            <p:cNvSpPr/>
            <p:nvPr/>
          </p:nvSpPr>
          <p:spPr>
            <a:xfrm rot="208507">
              <a:off x="452730" y="237488"/>
              <a:ext cx="7905496" cy="2292594"/>
            </a:xfrm>
            <a:custGeom>
              <a:avLst/>
              <a:gdLst/>
              <a:ahLst/>
              <a:cxnLst/>
              <a:rect l="l" t="t" r="r" b="b"/>
              <a:pathLst>
                <a:path w="7905496" h="2292594">
                  <a:moveTo>
                    <a:pt x="0" y="0"/>
                  </a:moveTo>
                  <a:lnTo>
                    <a:pt x="7905496" y="0"/>
                  </a:lnTo>
                  <a:lnTo>
                    <a:pt x="7905496" y="2292594"/>
                  </a:lnTo>
                  <a:lnTo>
                    <a:pt x="0" y="229259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0" y="643731"/>
              <a:ext cx="8810957" cy="1356283"/>
            </a:xfrm>
            <a:prstGeom prst="rect">
              <a:avLst/>
            </a:prstGeom>
          </p:spPr>
          <p:txBody>
            <a:bodyPr lIns="0" tIns="0" rIns="0" bIns="0" rtlCol="0" anchor="t">
              <a:spAutoFit/>
            </a:bodyPr>
            <a:lstStyle/>
            <a:p>
              <a:pPr algn="ctr">
                <a:lnSpc>
                  <a:spcPts val="8530"/>
                </a:lnSpc>
                <a:spcBef>
                  <a:spcPct val="0"/>
                </a:spcBef>
              </a:pPr>
              <a:r>
                <a:rPr lang="en-US" sz="6093">
                  <a:solidFill>
                    <a:srgbClr val="FFFFFF"/>
                  </a:solidFill>
                  <a:latin typeface="Norwester"/>
                </a:rPr>
                <a:t>Applications Name</a:t>
              </a:r>
            </a:p>
          </p:txBody>
        </p:sp>
      </p:grpSp>
      <p:sp>
        <p:nvSpPr>
          <p:cNvPr id="9" name="TextBox 9"/>
          <p:cNvSpPr txBox="1"/>
          <p:nvPr/>
        </p:nvSpPr>
        <p:spPr>
          <a:xfrm>
            <a:off x="700023" y="3083943"/>
            <a:ext cx="10540523" cy="5313376"/>
          </a:xfrm>
          <a:prstGeom prst="rect">
            <a:avLst/>
          </a:prstGeom>
        </p:spPr>
        <p:txBody>
          <a:bodyPr lIns="0" tIns="0" rIns="0" bIns="0" rtlCol="0" anchor="t">
            <a:spAutoFit/>
          </a:bodyPr>
          <a:lstStyle/>
          <a:p>
            <a:pPr algn="l">
              <a:lnSpc>
                <a:spcPts val="5319"/>
              </a:lnSpc>
            </a:pPr>
            <a:r>
              <a:rPr lang="en-US" sz="3799">
                <a:solidFill>
                  <a:srgbClr val="FFFFFF"/>
                </a:solidFill>
                <a:latin typeface="Open Sans"/>
              </a:rPr>
              <a:t>The app name is the first point of interaction between the user and the app. It sets the tone for what users can expect. The name chosen for this app is </a:t>
            </a:r>
            <a:r>
              <a:rPr lang="en-US" sz="3799">
                <a:solidFill>
                  <a:srgbClr val="FFFFFF"/>
                </a:solidFill>
                <a:latin typeface="Open Sans Bold"/>
              </a:rPr>
              <a:t>"Zaapa"</a:t>
            </a:r>
          </a:p>
          <a:p>
            <a:pPr algn="l">
              <a:lnSpc>
                <a:spcPts val="5319"/>
              </a:lnSpc>
            </a:pPr>
            <a:endParaRPr lang="en-US" sz="3799">
              <a:solidFill>
                <a:srgbClr val="FFFFFF"/>
              </a:solidFill>
              <a:latin typeface="Open Sans Bold"/>
            </a:endParaRPr>
          </a:p>
          <a:p>
            <a:pPr marL="820408" lvl="1" indent="-410204" algn="l">
              <a:lnSpc>
                <a:spcPts val="5319"/>
              </a:lnSpc>
              <a:spcBef>
                <a:spcPct val="0"/>
              </a:spcBef>
              <a:buFont typeface="Arial"/>
              <a:buChar char="•"/>
            </a:pPr>
            <a:r>
              <a:rPr lang="en-US" sz="3799">
                <a:solidFill>
                  <a:srgbClr val="FFFFFF"/>
                </a:solidFill>
                <a:latin typeface="Open Sans Bold"/>
              </a:rPr>
              <a:t>This is gotten from a Cameroonian western Language which actually means  “Take this Way”.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990174" y="8989174"/>
            <a:ext cx="2595651" cy="2595651"/>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8C3B"/>
            </a:solidFill>
          </p:spPr>
        </p:sp>
      </p:grpSp>
      <p:grpSp>
        <p:nvGrpSpPr>
          <p:cNvPr id="4" name="Group 4"/>
          <p:cNvGrpSpPr>
            <a:grpSpLocks noChangeAspect="1"/>
          </p:cNvGrpSpPr>
          <p:nvPr/>
        </p:nvGrpSpPr>
        <p:grpSpPr>
          <a:xfrm>
            <a:off x="-899496" y="-899496"/>
            <a:ext cx="1798993" cy="1798993"/>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6B00"/>
            </a:solidFill>
          </p:spPr>
        </p:sp>
      </p:grpSp>
      <p:grpSp>
        <p:nvGrpSpPr>
          <p:cNvPr id="6" name="Group 6"/>
          <p:cNvGrpSpPr/>
          <p:nvPr/>
        </p:nvGrpSpPr>
        <p:grpSpPr>
          <a:xfrm>
            <a:off x="1005397" y="543281"/>
            <a:ext cx="8076290" cy="970839"/>
            <a:chOff x="0" y="0"/>
            <a:chExt cx="10768387" cy="1294452"/>
          </a:xfrm>
        </p:grpSpPr>
        <p:sp>
          <p:nvSpPr>
            <p:cNvPr id="7" name="TextBox 7"/>
            <p:cNvSpPr txBox="1"/>
            <p:nvPr/>
          </p:nvSpPr>
          <p:spPr>
            <a:xfrm>
              <a:off x="0" y="-133350"/>
              <a:ext cx="8625241" cy="1427802"/>
            </a:xfrm>
            <a:prstGeom prst="rect">
              <a:avLst/>
            </a:prstGeom>
          </p:spPr>
          <p:txBody>
            <a:bodyPr lIns="0" tIns="0" rIns="0" bIns="0" rtlCol="0" anchor="t">
              <a:spAutoFit/>
            </a:bodyPr>
            <a:lstStyle/>
            <a:p>
              <a:pPr algn="just">
                <a:lnSpc>
                  <a:spcPts val="8959"/>
                </a:lnSpc>
                <a:spcBef>
                  <a:spcPct val="0"/>
                </a:spcBef>
              </a:pPr>
              <a:r>
                <a:rPr lang="en-US" sz="6399">
                  <a:solidFill>
                    <a:srgbClr val="FFFFFF"/>
                  </a:solidFill>
                  <a:latin typeface="Norwester"/>
                </a:rPr>
                <a:t>WIRE</a:t>
              </a:r>
            </a:p>
          </p:txBody>
        </p:sp>
        <p:sp>
          <p:nvSpPr>
            <p:cNvPr id="8" name="TextBox 8"/>
            <p:cNvSpPr txBox="1"/>
            <p:nvPr/>
          </p:nvSpPr>
          <p:spPr>
            <a:xfrm>
              <a:off x="2143146" y="-133350"/>
              <a:ext cx="8625241" cy="1427802"/>
            </a:xfrm>
            <a:prstGeom prst="rect">
              <a:avLst/>
            </a:prstGeom>
          </p:spPr>
          <p:txBody>
            <a:bodyPr lIns="0" tIns="0" rIns="0" bIns="0" rtlCol="0" anchor="t">
              <a:spAutoFit/>
            </a:bodyPr>
            <a:lstStyle/>
            <a:p>
              <a:pPr algn="just">
                <a:lnSpc>
                  <a:spcPts val="8959"/>
                </a:lnSpc>
                <a:spcBef>
                  <a:spcPct val="0"/>
                </a:spcBef>
              </a:pPr>
              <a:r>
                <a:rPr lang="en-US" sz="6399">
                  <a:solidFill>
                    <a:srgbClr val="00FFFF"/>
                  </a:solidFill>
                  <a:latin typeface="Norwester"/>
                </a:rPr>
                <a:t>FRAMING</a:t>
              </a:r>
            </a:p>
          </p:txBody>
        </p:sp>
      </p:grpSp>
      <p:sp>
        <p:nvSpPr>
          <p:cNvPr id="9" name="Freeform 9"/>
          <p:cNvSpPr/>
          <p:nvPr/>
        </p:nvSpPr>
        <p:spPr>
          <a:xfrm rot="-9536716">
            <a:off x="1973564" y="9118355"/>
            <a:ext cx="689209" cy="562567"/>
          </a:xfrm>
          <a:custGeom>
            <a:avLst/>
            <a:gdLst/>
            <a:ahLst/>
            <a:cxnLst/>
            <a:rect l="l" t="t" r="r" b="b"/>
            <a:pathLst>
              <a:path w="689209" h="562567">
                <a:moveTo>
                  <a:pt x="0" y="0"/>
                </a:moveTo>
                <a:lnTo>
                  <a:pt x="689209" y="0"/>
                </a:lnTo>
                <a:lnTo>
                  <a:pt x="689209" y="562567"/>
                </a:lnTo>
                <a:lnTo>
                  <a:pt x="0" y="562567"/>
                </a:lnTo>
                <a:lnTo>
                  <a:pt x="0" y="0"/>
                </a:lnTo>
                <a:close/>
              </a:path>
            </a:pathLst>
          </a:custGeom>
          <a:blipFill>
            <a:blip r:embed="rId2"/>
            <a:stretch>
              <a:fillRect/>
            </a:stretch>
          </a:blipFill>
        </p:spPr>
      </p:sp>
      <p:sp>
        <p:nvSpPr>
          <p:cNvPr id="10" name="Freeform 10"/>
          <p:cNvSpPr/>
          <p:nvPr/>
        </p:nvSpPr>
        <p:spPr>
          <a:xfrm rot="8298580">
            <a:off x="159012" y="8251750"/>
            <a:ext cx="1097991" cy="896235"/>
          </a:xfrm>
          <a:custGeom>
            <a:avLst/>
            <a:gdLst/>
            <a:ahLst/>
            <a:cxnLst/>
            <a:rect l="l" t="t" r="r" b="b"/>
            <a:pathLst>
              <a:path w="1097991" h="896235">
                <a:moveTo>
                  <a:pt x="0" y="0"/>
                </a:moveTo>
                <a:lnTo>
                  <a:pt x="1097991" y="0"/>
                </a:lnTo>
                <a:lnTo>
                  <a:pt x="1097991" y="896235"/>
                </a:lnTo>
                <a:lnTo>
                  <a:pt x="0" y="896235"/>
                </a:lnTo>
                <a:lnTo>
                  <a:pt x="0" y="0"/>
                </a:lnTo>
                <a:close/>
              </a:path>
            </a:pathLst>
          </a:custGeom>
          <a:blipFill>
            <a:blip r:embed="rId2"/>
            <a:stretch>
              <a:fillRect/>
            </a:stretch>
          </a:blipFill>
        </p:spPr>
      </p:sp>
      <p:sp>
        <p:nvSpPr>
          <p:cNvPr id="11" name="Freeform 11"/>
          <p:cNvSpPr/>
          <p:nvPr/>
        </p:nvSpPr>
        <p:spPr>
          <a:xfrm rot="-4987999">
            <a:off x="9648099" y="1383920"/>
            <a:ext cx="689209" cy="562567"/>
          </a:xfrm>
          <a:custGeom>
            <a:avLst/>
            <a:gdLst/>
            <a:ahLst/>
            <a:cxnLst/>
            <a:rect l="l" t="t" r="r" b="b"/>
            <a:pathLst>
              <a:path w="689209" h="562567">
                <a:moveTo>
                  <a:pt x="0" y="0"/>
                </a:moveTo>
                <a:lnTo>
                  <a:pt x="689209" y="0"/>
                </a:lnTo>
                <a:lnTo>
                  <a:pt x="689209" y="562567"/>
                </a:lnTo>
                <a:lnTo>
                  <a:pt x="0" y="562567"/>
                </a:lnTo>
                <a:lnTo>
                  <a:pt x="0" y="0"/>
                </a:lnTo>
                <a:close/>
              </a:path>
            </a:pathLst>
          </a:custGeom>
          <a:blipFill>
            <a:blip r:embed="rId2"/>
            <a:stretch>
              <a:fillRect/>
            </a:stretch>
          </a:blipFill>
        </p:spPr>
      </p:sp>
      <p:sp>
        <p:nvSpPr>
          <p:cNvPr id="12" name="Freeform 12"/>
          <p:cNvSpPr/>
          <p:nvPr/>
        </p:nvSpPr>
        <p:spPr>
          <a:xfrm rot="-9117778">
            <a:off x="6341726" y="523432"/>
            <a:ext cx="1097991" cy="896235"/>
          </a:xfrm>
          <a:custGeom>
            <a:avLst/>
            <a:gdLst/>
            <a:ahLst/>
            <a:cxnLst/>
            <a:rect l="l" t="t" r="r" b="b"/>
            <a:pathLst>
              <a:path w="1097991" h="896235">
                <a:moveTo>
                  <a:pt x="0" y="0"/>
                </a:moveTo>
                <a:lnTo>
                  <a:pt x="1097991" y="0"/>
                </a:lnTo>
                <a:lnTo>
                  <a:pt x="1097991" y="896236"/>
                </a:lnTo>
                <a:lnTo>
                  <a:pt x="0" y="896236"/>
                </a:lnTo>
                <a:lnTo>
                  <a:pt x="0" y="0"/>
                </a:lnTo>
                <a:close/>
              </a:path>
            </a:pathLst>
          </a:custGeom>
          <a:blipFill>
            <a:blip r:embed="rId2"/>
            <a:stretch>
              <a:fillRect/>
            </a:stretch>
          </a:blipFill>
        </p:spPr>
      </p:sp>
      <p:sp>
        <p:nvSpPr>
          <p:cNvPr id="13" name="Freeform 13"/>
          <p:cNvSpPr/>
          <p:nvPr/>
        </p:nvSpPr>
        <p:spPr>
          <a:xfrm rot="-10459610">
            <a:off x="5480192" y="1232836"/>
            <a:ext cx="689209" cy="562567"/>
          </a:xfrm>
          <a:custGeom>
            <a:avLst/>
            <a:gdLst/>
            <a:ahLst/>
            <a:cxnLst/>
            <a:rect l="l" t="t" r="r" b="b"/>
            <a:pathLst>
              <a:path w="689209" h="562567">
                <a:moveTo>
                  <a:pt x="0" y="0"/>
                </a:moveTo>
                <a:lnTo>
                  <a:pt x="689210" y="0"/>
                </a:lnTo>
                <a:lnTo>
                  <a:pt x="689210" y="562567"/>
                </a:lnTo>
                <a:lnTo>
                  <a:pt x="0" y="562567"/>
                </a:lnTo>
                <a:lnTo>
                  <a:pt x="0" y="0"/>
                </a:lnTo>
                <a:close/>
              </a:path>
            </a:pathLst>
          </a:custGeom>
          <a:blipFill>
            <a:blip r:embed="rId2"/>
            <a:stretch>
              <a:fillRect/>
            </a:stretch>
          </a:blipFill>
        </p:spPr>
      </p:sp>
      <p:grpSp>
        <p:nvGrpSpPr>
          <p:cNvPr id="14" name="Group 14"/>
          <p:cNvGrpSpPr>
            <a:grpSpLocks noChangeAspect="1"/>
          </p:cNvGrpSpPr>
          <p:nvPr/>
        </p:nvGrpSpPr>
        <p:grpSpPr>
          <a:xfrm>
            <a:off x="10903720" y="459094"/>
            <a:ext cx="2367449" cy="4684406"/>
            <a:chOff x="0" y="0"/>
            <a:chExt cx="2620010" cy="5184140"/>
          </a:xfrm>
        </p:grpSpPr>
        <p:sp>
          <p:nvSpPr>
            <p:cNvPr id="15" name="Freeform 1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6" name="Freeform 1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t="-1042" b="-1042"/>
              </a:stretch>
            </a:blipFill>
          </p:spPr>
        </p:sp>
        <p:sp>
          <p:nvSpPr>
            <p:cNvPr id="17" name="Freeform 1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8" name="Freeform 1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9" name="Freeform 1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0" name="Freeform 2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1" name="Freeform 2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2" name="Freeform 2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3" name="Freeform 2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24" name="Group 24"/>
          <p:cNvGrpSpPr>
            <a:grpSpLocks noChangeAspect="1"/>
          </p:cNvGrpSpPr>
          <p:nvPr/>
        </p:nvGrpSpPr>
        <p:grpSpPr>
          <a:xfrm>
            <a:off x="14622725" y="415290"/>
            <a:ext cx="2367449" cy="4684406"/>
            <a:chOff x="0" y="0"/>
            <a:chExt cx="2620010" cy="5184140"/>
          </a:xfrm>
        </p:grpSpPr>
        <p:sp>
          <p:nvSpPr>
            <p:cNvPr id="25" name="Freeform 2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6" name="Freeform 2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t="-592" b="-592"/>
              </a:stretch>
            </a:blipFill>
          </p:spPr>
        </p:sp>
        <p:sp>
          <p:nvSpPr>
            <p:cNvPr id="27" name="Freeform 2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8" name="Freeform 2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9" name="Freeform 2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30" name="Freeform 3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1" name="Freeform 3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2" name="Freeform 3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3" name="Freeform 3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34" name="Group 34"/>
          <p:cNvGrpSpPr>
            <a:grpSpLocks noChangeAspect="1"/>
          </p:cNvGrpSpPr>
          <p:nvPr/>
        </p:nvGrpSpPr>
        <p:grpSpPr>
          <a:xfrm>
            <a:off x="10903720" y="5323684"/>
            <a:ext cx="2367449" cy="4684406"/>
            <a:chOff x="0" y="0"/>
            <a:chExt cx="2620010" cy="5184140"/>
          </a:xfrm>
        </p:grpSpPr>
        <p:sp>
          <p:nvSpPr>
            <p:cNvPr id="35" name="Freeform 3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6" name="Freeform 3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249" r="-249"/>
              </a:stretch>
            </a:blipFill>
          </p:spPr>
        </p:sp>
        <p:sp>
          <p:nvSpPr>
            <p:cNvPr id="37" name="Freeform 3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38" name="Freeform 3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39" name="Freeform 3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40" name="Freeform 4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41" name="Freeform 4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42" name="Freeform 4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43" name="Freeform 4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44" name="Group 44"/>
          <p:cNvGrpSpPr>
            <a:grpSpLocks noChangeAspect="1"/>
          </p:cNvGrpSpPr>
          <p:nvPr/>
        </p:nvGrpSpPr>
        <p:grpSpPr>
          <a:xfrm>
            <a:off x="14622725" y="5323684"/>
            <a:ext cx="2367449" cy="4684406"/>
            <a:chOff x="0" y="0"/>
            <a:chExt cx="2620010" cy="5184140"/>
          </a:xfrm>
        </p:grpSpPr>
        <p:sp>
          <p:nvSpPr>
            <p:cNvPr id="45" name="Freeform 4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6" name="Freeform 4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1497" r="-1497"/>
              </a:stretch>
            </a:blipFill>
          </p:spPr>
        </p:sp>
        <p:sp>
          <p:nvSpPr>
            <p:cNvPr id="47" name="Freeform 4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48" name="Freeform 4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49" name="Freeform 4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50" name="Freeform 5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51" name="Freeform 5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52" name="Freeform 5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53" name="Freeform 5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54" name="TextBox 54"/>
          <p:cNvSpPr txBox="1"/>
          <p:nvPr/>
        </p:nvSpPr>
        <p:spPr>
          <a:xfrm>
            <a:off x="708007" y="2393985"/>
            <a:ext cx="9605163" cy="5211738"/>
          </a:xfrm>
          <a:prstGeom prst="rect">
            <a:avLst/>
          </a:prstGeom>
        </p:spPr>
        <p:txBody>
          <a:bodyPr lIns="0" tIns="0" rIns="0" bIns="0" rtlCol="0" anchor="t">
            <a:spAutoFit/>
          </a:bodyPr>
          <a:lstStyle/>
          <a:p>
            <a:pPr algn="l">
              <a:lnSpc>
                <a:spcPts val="4619"/>
              </a:lnSpc>
              <a:spcBef>
                <a:spcPct val="0"/>
              </a:spcBef>
            </a:pPr>
            <a:r>
              <a:rPr lang="en-US" sz="3299">
                <a:solidFill>
                  <a:srgbClr val="F3EAE8"/>
                </a:solidFill>
                <a:latin typeface="Open Sans"/>
              </a:rPr>
              <a:t>Wireframing is a crucial step in UI/UX design process, serving as the blueprint for an app’s structure and functionality. It provides a skeletal framework of the app, focusing on layout and content placement without the distraction of visual design elements. The wireframe provides basis for some design principles including harmony, gestalt, rhythm and alignment of the different design elements.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97826" y="8989174"/>
            <a:ext cx="2595651" cy="2595651"/>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8C3B"/>
            </a:solidFill>
          </p:spPr>
        </p:sp>
      </p:grpSp>
      <p:grpSp>
        <p:nvGrpSpPr>
          <p:cNvPr id="4" name="Group 4"/>
          <p:cNvGrpSpPr>
            <a:grpSpLocks noChangeAspect="1"/>
          </p:cNvGrpSpPr>
          <p:nvPr/>
        </p:nvGrpSpPr>
        <p:grpSpPr>
          <a:xfrm>
            <a:off x="17388504" y="-899496"/>
            <a:ext cx="1798993" cy="1798993"/>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D5261F"/>
            </a:solidFill>
          </p:spPr>
        </p:sp>
      </p:grpSp>
      <p:sp>
        <p:nvSpPr>
          <p:cNvPr id="6" name="Freeform 6"/>
          <p:cNvSpPr/>
          <p:nvPr/>
        </p:nvSpPr>
        <p:spPr>
          <a:xfrm rot="3414676">
            <a:off x="15822681" y="1701495"/>
            <a:ext cx="1097991" cy="896235"/>
          </a:xfrm>
          <a:custGeom>
            <a:avLst/>
            <a:gdLst/>
            <a:ahLst/>
            <a:cxnLst/>
            <a:rect l="l" t="t" r="r" b="b"/>
            <a:pathLst>
              <a:path w="1097991" h="896235">
                <a:moveTo>
                  <a:pt x="0" y="0"/>
                </a:moveTo>
                <a:lnTo>
                  <a:pt x="1097991" y="0"/>
                </a:lnTo>
                <a:lnTo>
                  <a:pt x="1097991" y="896235"/>
                </a:lnTo>
                <a:lnTo>
                  <a:pt x="0" y="896235"/>
                </a:lnTo>
                <a:lnTo>
                  <a:pt x="0" y="0"/>
                </a:lnTo>
                <a:close/>
              </a:path>
            </a:pathLst>
          </a:custGeom>
          <a:blipFill>
            <a:blip r:embed="rId2"/>
            <a:stretch>
              <a:fillRect/>
            </a:stretch>
          </a:blipFill>
        </p:spPr>
      </p:sp>
      <p:sp>
        <p:nvSpPr>
          <p:cNvPr id="7" name="Freeform 7"/>
          <p:cNvSpPr/>
          <p:nvPr/>
        </p:nvSpPr>
        <p:spPr>
          <a:xfrm rot="1820787">
            <a:off x="14107957" y="962699"/>
            <a:ext cx="689209" cy="562567"/>
          </a:xfrm>
          <a:custGeom>
            <a:avLst/>
            <a:gdLst/>
            <a:ahLst/>
            <a:cxnLst/>
            <a:rect l="l" t="t" r="r" b="b"/>
            <a:pathLst>
              <a:path w="689209" h="562567">
                <a:moveTo>
                  <a:pt x="0" y="0"/>
                </a:moveTo>
                <a:lnTo>
                  <a:pt x="689209" y="0"/>
                </a:lnTo>
                <a:lnTo>
                  <a:pt x="689209" y="562567"/>
                </a:lnTo>
                <a:lnTo>
                  <a:pt x="0" y="562567"/>
                </a:lnTo>
                <a:lnTo>
                  <a:pt x="0" y="0"/>
                </a:lnTo>
                <a:close/>
              </a:path>
            </a:pathLst>
          </a:custGeom>
          <a:blipFill>
            <a:blip r:embed="rId2"/>
            <a:stretch>
              <a:fillRect/>
            </a:stretch>
          </a:blipFill>
        </p:spPr>
      </p:sp>
      <p:sp>
        <p:nvSpPr>
          <p:cNvPr id="8" name="Freeform 8"/>
          <p:cNvSpPr/>
          <p:nvPr/>
        </p:nvSpPr>
        <p:spPr>
          <a:xfrm rot="7582763">
            <a:off x="16702234" y="4659135"/>
            <a:ext cx="689209" cy="562567"/>
          </a:xfrm>
          <a:custGeom>
            <a:avLst/>
            <a:gdLst/>
            <a:ahLst/>
            <a:cxnLst/>
            <a:rect l="l" t="t" r="r" b="b"/>
            <a:pathLst>
              <a:path w="689209" h="562567">
                <a:moveTo>
                  <a:pt x="0" y="0"/>
                </a:moveTo>
                <a:lnTo>
                  <a:pt x="689209" y="0"/>
                </a:lnTo>
                <a:lnTo>
                  <a:pt x="689209" y="562567"/>
                </a:lnTo>
                <a:lnTo>
                  <a:pt x="0" y="562567"/>
                </a:lnTo>
                <a:lnTo>
                  <a:pt x="0" y="0"/>
                </a:lnTo>
                <a:close/>
              </a:path>
            </a:pathLst>
          </a:custGeom>
          <a:blipFill>
            <a:blip r:embed="rId2"/>
            <a:stretch>
              <a:fillRect/>
            </a:stretch>
          </a:blipFill>
        </p:spPr>
      </p:sp>
      <p:sp>
        <p:nvSpPr>
          <p:cNvPr id="9" name="Freeform 9"/>
          <p:cNvSpPr/>
          <p:nvPr/>
        </p:nvSpPr>
        <p:spPr>
          <a:xfrm rot="-1371690">
            <a:off x="15600257" y="8015941"/>
            <a:ext cx="689209" cy="562567"/>
          </a:xfrm>
          <a:custGeom>
            <a:avLst/>
            <a:gdLst/>
            <a:ahLst/>
            <a:cxnLst/>
            <a:rect l="l" t="t" r="r" b="b"/>
            <a:pathLst>
              <a:path w="689209" h="562567">
                <a:moveTo>
                  <a:pt x="0" y="0"/>
                </a:moveTo>
                <a:lnTo>
                  <a:pt x="689210" y="0"/>
                </a:lnTo>
                <a:lnTo>
                  <a:pt x="689210" y="562567"/>
                </a:lnTo>
                <a:lnTo>
                  <a:pt x="0" y="562567"/>
                </a:lnTo>
                <a:lnTo>
                  <a:pt x="0" y="0"/>
                </a:lnTo>
                <a:close/>
              </a:path>
            </a:pathLst>
          </a:custGeom>
          <a:blipFill>
            <a:blip r:embed="rId2"/>
            <a:stretch>
              <a:fillRect/>
            </a:stretch>
          </a:blipFill>
        </p:spPr>
      </p:sp>
      <p:sp>
        <p:nvSpPr>
          <p:cNvPr id="10" name="Freeform 10"/>
          <p:cNvSpPr/>
          <p:nvPr/>
        </p:nvSpPr>
        <p:spPr>
          <a:xfrm rot="2025787">
            <a:off x="13961812" y="8674095"/>
            <a:ext cx="910796" cy="743437"/>
          </a:xfrm>
          <a:custGeom>
            <a:avLst/>
            <a:gdLst/>
            <a:ahLst/>
            <a:cxnLst/>
            <a:rect l="l" t="t" r="r" b="b"/>
            <a:pathLst>
              <a:path w="910796" h="743437">
                <a:moveTo>
                  <a:pt x="0" y="0"/>
                </a:moveTo>
                <a:lnTo>
                  <a:pt x="910796" y="0"/>
                </a:lnTo>
                <a:lnTo>
                  <a:pt x="910796" y="743437"/>
                </a:lnTo>
                <a:lnTo>
                  <a:pt x="0" y="743437"/>
                </a:lnTo>
                <a:lnTo>
                  <a:pt x="0" y="0"/>
                </a:lnTo>
                <a:close/>
              </a:path>
            </a:pathLst>
          </a:custGeom>
          <a:blipFill>
            <a:blip r:embed="rId2"/>
            <a:stretch>
              <a:fillRect/>
            </a:stretch>
          </a:blipFill>
        </p:spPr>
      </p:sp>
      <p:grpSp>
        <p:nvGrpSpPr>
          <p:cNvPr id="11" name="Group 11"/>
          <p:cNvGrpSpPr/>
          <p:nvPr/>
        </p:nvGrpSpPr>
        <p:grpSpPr>
          <a:xfrm>
            <a:off x="1028700" y="5384700"/>
            <a:ext cx="4652458" cy="1768425"/>
            <a:chOff x="0" y="0"/>
            <a:chExt cx="1225339" cy="465758"/>
          </a:xfrm>
        </p:grpSpPr>
        <p:sp>
          <p:nvSpPr>
            <p:cNvPr id="12" name="Freeform 12"/>
            <p:cNvSpPr/>
            <p:nvPr/>
          </p:nvSpPr>
          <p:spPr>
            <a:xfrm>
              <a:off x="0" y="0"/>
              <a:ext cx="1225339" cy="465758"/>
            </a:xfrm>
            <a:custGeom>
              <a:avLst/>
              <a:gdLst/>
              <a:ahLst/>
              <a:cxnLst/>
              <a:rect l="l" t="t" r="r" b="b"/>
              <a:pathLst>
                <a:path w="1225339" h="465758">
                  <a:moveTo>
                    <a:pt x="84867" y="0"/>
                  </a:moveTo>
                  <a:lnTo>
                    <a:pt x="1140472" y="0"/>
                  </a:lnTo>
                  <a:cubicBezTo>
                    <a:pt x="1162980" y="0"/>
                    <a:pt x="1184566" y="8941"/>
                    <a:pt x="1200482" y="24857"/>
                  </a:cubicBezTo>
                  <a:cubicBezTo>
                    <a:pt x="1216398" y="40772"/>
                    <a:pt x="1225339" y="62359"/>
                    <a:pt x="1225339" y="84867"/>
                  </a:cubicBezTo>
                  <a:lnTo>
                    <a:pt x="1225339" y="380892"/>
                  </a:lnTo>
                  <a:cubicBezTo>
                    <a:pt x="1225339" y="427762"/>
                    <a:pt x="1187343" y="465758"/>
                    <a:pt x="1140472" y="465758"/>
                  </a:cubicBezTo>
                  <a:lnTo>
                    <a:pt x="84867" y="465758"/>
                  </a:lnTo>
                  <a:cubicBezTo>
                    <a:pt x="62359" y="465758"/>
                    <a:pt x="40772" y="456817"/>
                    <a:pt x="24857" y="440901"/>
                  </a:cubicBezTo>
                  <a:cubicBezTo>
                    <a:pt x="8941" y="424986"/>
                    <a:pt x="0" y="403399"/>
                    <a:pt x="0" y="380892"/>
                  </a:cubicBezTo>
                  <a:lnTo>
                    <a:pt x="0" y="84867"/>
                  </a:lnTo>
                  <a:cubicBezTo>
                    <a:pt x="0" y="62359"/>
                    <a:pt x="8941" y="40772"/>
                    <a:pt x="24857" y="24857"/>
                  </a:cubicBezTo>
                  <a:cubicBezTo>
                    <a:pt x="40772" y="8941"/>
                    <a:pt x="62359" y="0"/>
                    <a:pt x="84867" y="0"/>
                  </a:cubicBezTo>
                  <a:close/>
                </a:path>
              </a:pathLst>
            </a:custGeom>
            <a:solidFill>
              <a:srgbClr val="00FFFF"/>
            </a:solidFill>
          </p:spPr>
        </p:sp>
        <p:sp>
          <p:nvSpPr>
            <p:cNvPr id="13" name="TextBox 13"/>
            <p:cNvSpPr txBox="1"/>
            <p:nvPr/>
          </p:nvSpPr>
          <p:spPr>
            <a:xfrm>
              <a:off x="0" y="-104775"/>
              <a:ext cx="1225339" cy="570533"/>
            </a:xfrm>
            <a:prstGeom prst="rect">
              <a:avLst/>
            </a:prstGeom>
          </p:spPr>
          <p:txBody>
            <a:bodyPr lIns="50800" tIns="50800" rIns="50800" bIns="50800" rtlCol="0" anchor="ctr"/>
            <a:lstStyle/>
            <a:p>
              <a:pPr algn="ctr">
                <a:lnSpc>
                  <a:spcPts val="5856"/>
                </a:lnSpc>
              </a:pPr>
              <a:r>
                <a:rPr lang="en-US" sz="4183">
                  <a:solidFill>
                    <a:srgbClr val="000000"/>
                  </a:solidFill>
                  <a:latin typeface="Ubuntu Bold"/>
                </a:rPr>
                <a:t>Authentication</a:t>
              </a:r>
            </a:p>
          </p:txBody>
        </p:sp>
      </p:grpSp>
      <p:sp>
        <p:nvSpPr>
          <p:cNvPr id="14" name="TextBox 14"/>
          <p:cNvSpPr txBox="1"/>
          <p:nvPr/>
        </p:nvSpPr>
        <p:spPr>
          <a:xfrm>
            <a:off x="756464" y="622952"/>
            <a:ext cx="8807023" cy="1104189"/>
          </a:xfrm>
          <a:prstGeom prst="rect">
            <a:avLst/>
          </a:prstGeom>
        </p:spPr>
        <p:txBody>
          <a:bodyPr lIns="0" tIns="0" rIns="0" bIns="0" rtlCol="0" anchor="t">
            <a:spAutoFit/>
          </a:bodyPr>
          <a:lstStyle/>
          <a:p>
            <a:pPr algn="just">
              <a:lnSpc>
                <a:spcPts val="8959"/>
              </a:lnSpc>
              <a:spcBef>
                <a:spcPct val="0"/>
              </a:spcBef>
            </a:pPr>
            <a:r>
              <a:rPr lang="en-US" sz="6399">
                <a:solidFill>
                  <a:srgbClr val="FFFFFF"/>
                </a:solidFill>
                <a:latin typeface="Norwester"/>
              </a:rPr>
              <a:t>DESIGN</a:t>
            </a:r>
          </a:p>
        </p:txBody>
      </p:sp>
      <p:sp>
        <p:nvSpPr>
          <p:cNvPr id="15" name="TextBox 15"/>
          <p:cNvSpPr txBox="1"/>
          <p:nvPr/>
        </p:nvSpPr>
        <p:spPr>
          <a:xfrm>
            <a:off x="2869285" y="1527480"/>
            <a:ext cx="8807023" cy="1104189"/>
          </a:xfrm>
          <a:prstGeom prst="rect">
            <a:avLst/>
          </a:prstGeom>
        </p:spPr>
        <p:txBody>
          <a:bodyPr lIns="0" tIns="0" rIns="0" bIns="0" rtlCol="0" anchor="t">
            <a:spAutoFit/>
          </a:bodyPr>
          <a:lstStyle/>
          <a:p>
            <a:pPr algn="just">
              <a:lnSpc>
                <a:spcPts val="8959"/>
              </a:lnSpc>
              <a:spcBef>
                <a:spcPct val="0"/>
              </a:spcBef>
            </a:pPr>
            <a:r>
              <a:rPr lang="en-US" sz="6399">
                <a:solidFill>
                  <a:srgbClr val="00FFFF"/>
                </a:solidFill>
                <a:latin typeface="Norwester"/>
              </a:rPr>
              <a:t>IMPLEMENTATION</a:t>
            </a:r>
          </a:p>
        </p:txBody>
      </p:sp>
      <p:sp>
        <p:nvSpPr>
          <p:cNvPr id="16" name="TextBox 16"/>
          <p:cNvSpPr txBox="1"/>
          <p:nvPr/>
        </p:nvSpPr>
        <p:spPr>
          <a:xfrm>
            <a:off x="984429" y="3703101"/>
            <a:ext cx="13907634" cy="1287146"/>
          </a:xfrm>
          <a:prstGeom prst="rect">
            <a:avLst/>
          </a:prstGeom>
        </p:spPr>
        <p:txBody>
          <a:bodyPr lIns="0" tIns="0" rIns="0" bIns="0" rtlCol="0" anchor="t">
            <a:spAutoFit/>
          </a:bodyPr>
          <a:lstStyle/>
          <a:p>
            <a:pPr algn="l">
              <a:lnSpc>
                <a:spcPts val="5179"/>
              </a:lnSpc>
              <a:spcBef>
                <a:spcPct val="0"/>
              </a:spcBef>
            </a:pPr>
            <a:r>
              <a:rPr lang="en-US" sz="3699">
                <a:solidFill>
                  <a:srgbClr val="FFFFFF"/>
                </a:solidFill>
                <a:latin typeface="Open Sans"/>
              </a:rPr>
              <a:t>This involves creating a visual representation of our requirements they are classified into;</a:t>
            </a:r>
          </a:p>
        </p:txBody>
      </p:sp>
      <p:grpSp>
        <p:nvGrpSpPr>
          <p:cNvPr id="17" name="Group 17"/>
          <p:cNvGrpSpPr/>
          <p:nvPr/>
        </p:nvGrpSpPr>
        <p:grpSpPr>
          <a:xfrm>
            <a:off x="6546711" y="5384700"/>
            <a:ext cx="4652458" cy="1768425"/>
            <a:chOff x="0" y="0"/>
            <a:chExt cx="1225339" cy="465758"/>
          </a:xfrm>
        </p:grpSpPr>
        <p:sp>
          <p:nvSpPr>
            <p:cNvPr id="18" name="Freeform 18"/>
            <p:cNvSpPr/>
            <p:nvPr/>
          </p:nvSpPr>
          <p:spPr>
            <a:xfrm>
              <a:off x="0" y="0"/>
              <a:ext cx="1225339" cy="465758"/>
            </a:xfrm>
            <a:custGeom>
              <a:avLst/>
              <a:gdLst/>
              <a:ahLst/>
              <a:cxnLst/>
              <a:rect l="l" t="t" r="r" b="b"/>
              <a:pathLst>
                <a:path w="1225339" h="465758">
                  <a:moveTo>
                    <a:pt x="84867" y="0"/>
                  </a:moveTo>
                  <a:lnTo>
                    <a:pt x="1140472" y="0"/>
                  </a:lnTo>
                  <a:cubicBezTo>
                    <a:pt x="1162980" y="0"/>
                    <a:pt x="1184566" y="8941"/>
                    <a:pt x="1200482" y="24857"/>
                  </a:cubicBezTo>
                  <a:cubicBezTo>
                    <a:pt x="1216398" y="40772"/>
                    <a:pt x="1225339" y="62359"/>
                    <a:pt x="1225339" y="84867"/>
                  </a:cubicBezTo>
                  <a:lnTo>
                    <a:pt x="1225339" y="380892"/>
                  </a:lnTo>
                  <a:cubicBezTo>
                    <a:pt x="1225339" y="427762"/>
                    <a:pt x="1187343" y="465758"/>
                    <a:pt x="1140472" y="465758"/>
                  </a:cubicBezTo>
                  <a:lnTo>
                    <a:pt x="84867" y="465758"/>
                  </a:lnTo>
                  <a:cubicBezTo>
                    <a:pt x="62359" y="465758"/>
                    <a:pt x="40772" y="456817"/>
                    <a:pt x="24857" y="440901"/>
                  </a:cubicBezTo>
                  <a:cubicBezTo>
                    <a:pt x="8941" y="424986"/>
                    <a:pt x="0" y="403399"/>
                    <a:pt x="0" y="380892"/>
                  </a:cubicBezTo>
                  <a:lnTo>
                    <a:pt x="0" y="84867"/>
                  </a:lnTo>
                  <a:cubicBezTo>
                    <a:pt x="0" y="62359"/>
                    <a:pt x="8941" y="40772"/>
                    <a:pt x="24857" y="24857"/>
                  </a:cubicBezTo>
                  <a:cubicBezTo>
                    <a:pt x="40772" y="8941"/>
                    <a:pt x="62359" y="0"/>
                    <a:pt x="84867" y="0"/>
                  </a:cubicBezTo>
                  <a:close/>
                </a:path>
              </a:pathLst>
            </a:custGeom>
            <a:solidFill>
              <a:srgbClr val="00FFFF"/>
            </a:solidFill>
          </p:spPr>
        </p:sp>
        <p:sp>
          <p:nvSpPr>
            <p:cNvPr id="19" name="TextBox 19"/>
            <p:cNvSpPr txBox="1"/>
            <p:nvPr/>
          </p:nvSpPr>
          <p:spPr>
            <a:xfrm>
              <a:off x="0" y="-104775"/>
              <a:ext cx="1225339" cy="570533"/>
            </a:xfrm>
            <a:prstGeom prst="rect">
              <a:avLst/>
            </a:prstGeom>
          </p:spPr>
          <p:txBody>
            <a:bodyPr lIns="50800" tIns="50800" rIns="50800" bIns="50800" rtlCol="0" anchor="ctr"/>
            <a:lstStyle/>
            <a:p>
              <a:pPr algn="ctr">
                <a:lnSpc>
                  <a:spcPts val="5851"/>
                </a:lnSpc>
              </a:pPr>
              <a:r>
                <a:rPr lang="en-US" sz="4179">
                  <a:solidFill>
                    <a:srgbClr val="000000"/>
                  </a:solidFill>
                  <a:latin typeface="Ubuntu Bold"/>
                </a:rPr>
                <a:t>HomeScreen</a:t>
              </a:r>
            </a:p>
          </p:txBody>
        </p:sp>
      </p:grpSp>
      <p:grpSp>
        <p:nvGrpSpPr>
          <p:cNvPr id="20" name="Group 20"/>
          <p:cNvGrpSpPr/>
          <p:nvPr/>
        </p:nvGrpSpPr>
        <p:grpSpPr>
          <a:xfrm>
            <a:off x="12394380" y="5384700"/>
            <a:ext cx="4652458" cy="1768425"/>
            <a:chOff x="0" y="0"/>
            <a:chExt cx="1225339" cy="465758"/>
          </a:xfrm>
        </p:grpSpPr>
        <p:sp>
          <p:nvSpPr>
            <p:cNvPr id="21" name="Freeform 21"/>
            <p:cNvSpPr/>
            <p:nvPr/>
          </p:nvSpPr>
          <p:spPr>
            <a:xfrm>
              <a:off x="0" y="0"/>
              <a:ext cx="1225339" cy="465758"/>
            </a:xfrm>
            <a:custGeom>
              <a:avLst/>
              <a:gdLst/>
              <a:ahLst/>
              <a:cxnLst/>
              <a:rect l="l" t="t" r="r" b="b"/>
              <a:pathLst>
                <a:path w="1225339" h="465758">
                  <a:moveTo>
                    <a:pt x="84867" y="0"/>
                  </a:moveTo>
                  <a:lnTo>
                    <a:pt x="1140472" y="0"/>
                  </a:lnTo>
                  <a:cubicBezTo>
                    <a:pt x="1162980" y="0"/>
                    <a:pt x="1184566" y="8941"/>
                    <a:pt x="1200482" y="24857"/>
                  </a:cubicBezTo>
                  <a:cubicBezTo>
                    <a:pt x="1216398" y="40772"/>
                    <a:pt x="1225339" y="62359"/>
                    <a:pt x="1225339" y="84867"/>
                  </a:cubicBezTo>
                  <a:lnTo>
                    <a:pt x="1225339" y="380892"/>
                  </a:lnTo>
                  <a:cubicBezTo>
                    <a:pt x="1225339" y="427762"/>
                    <a:pt x="1187343" y="465758"/>
                    <a:pt x="1140472" y="465758"/>
                  </a:cubicBezTo>
                  <a:lnTo>
                    <a:pt x="84867" y="465758"/>
                  </a:lnTo>
                  <a:cubicBezTo>
                    <a:pt x="62359" y="465758"/>
                    <a:pt x="40772" y="456817"/>
                    <a:pt x="24857" y="440901"/>
                  </a:cubicBezTo>
                  <a:cubicBezTo>
                    <a:pt x="8941" y="424986"/>
                    <a:pt x="0" y="403399"/>
                    <a:pt x="0" y="380892"/>
                  </a:cubicBezTo>
                  <a:lnTo>
                    <a:pt x="0" y="84867"/>
                  </a:lnTo>
                  <a:cubicBezTo>
                    <a:pt x="0" y="62359"/>
                    <a:pt x="8941" y="40772"/>
                    <a:pt x="24857" y="24857"/>
                  </a:cubicBezTo>
                  <a:cubicBezTo>
                    <a:pt x="40772" y="8941"/>
                    <a:pt x="62359" y="0"/>
                    <a:pt x="84867" y="0"/>
                  </a:cubicBezTo>
                  <a:close/>
                </a:path>
              </a:pathLst>
            </a:custGeom>
            <a:solidFill>
              <a:srgbClr val="00FFFF"/>
            </a:solidFill>
          </p:spPr>
        </p:sp>
        <p:sp>
          <p:nvSpPr>
            <p:cNvPr id="22" name="TextBox 22"/>
            <p:cNvSpPr txBox="1"/>
            <p:nvPr/>
          </p:nvSpPr>
          <p:spPr>
            <a:xfrm>
              <a:off x="0" y="-104775"/>
              <a:ext cx="1225339" cy="570533"/>
            </a:xfrm>
            <a:prstGeom prst="rect">
              <a:avLst/>
            </a:prstGeom>
          </p:spPr>
          <p:txBody>
            <a:bodyPr lIns="50800" tIns="50800" rIns="50800" bIns="50800" rtlCol="0" anchor="ctr"/>
            <a:lstStyle/>
            <a:p>
              <a:pPr algn="ctr">
                <a:lnSpc>
                  <a:spcPts val="5851"/>
                </a:lnSpc>
              </a:pPr>
              <a:r>
                <a:rPr lang="en-US" sz="4179">
                  <a:solidFill>
                    <a:srgbClr val="000000"/>
                  </a:solidFill>
                  <a:latin typeface="Ubuntu Bold"/>
                </a:rPr>
                <a:t>Settings</a:t>
              </a:r>
            </a:p>
          </p:txBody>
        </p:sp>
      </p:grpSp>
      <p:grpSp>
        <p:nvGrpSpPr>
          <p:cNvPr id="23" name="Group 23"/>
          <p:cNvGrpSpPr/>
          <p:nvPr/>
        </p:nvGrpSpPr>
        <p:grpSpPr>
          <a:xfrm>
            <a:off x="1028700" y="7904156"/>
            <a:ext cx="4652458" cy="1768425"/>
            <a:chOff x="0" y="0"/>
            <a:chExt cx="1225339" cy="465758"/>
          </a:xfrm>
        </p:grpSpPr>
        <p:sp>
          <p:nvSpPr>
            <p:cNvPr id="24" name="Freeform 24"/>
            <p:cNvSpPr/>
            <p:nvPr/>
          </p:nvSpPr>
          <p:spPr>
            <a:xfrm>
              <a:off x="0" y="0"/>
              <a:ext cx="1225339" cy="465758"/>
            </a:xfrm>
            <a:custGeom>
              <a:avLst/>
              <a:gdLst/>
              <a:ahLst/>
              <a:cxnLst/>
              <a:rect l="l" t="t" r="r" b="b"/>
              <a:pathLst>
                <a:path w="1225339" h="465758">
                  <a:moveTo>
                    <a:pt x="84867" y="0"/>
                  </a:moveTo>
                  <a:lnTo>
                    <a:pt x="1140472" y="0"/>
                  </a:lnTo>
                  <a:cubicBezTo>
                    <a:pt x="1162980" y="0"/>
                    <a:pt x="1184566" y="8941"/>
                    <a:pt x="1200482" y="24857"/>
                  </a:cubicBezTo>
                  <a:cubicBezTo>
                    <a:pt x="1216398" y="40772"/>
                    <a:pt x="1225339" y="62359"/>
                    <a:pt x="1225339" y="84867"/>
                  </a:cubicBezTo>
                  <a:lnTo>
                    <a:pt x="1225339" y="380892"/>
                  </a:lnTo>
                  <a:cubicBezTo>
                    <a:pt x="1225339" y="427762"/>
                    <a:pt x="1187343" y="465758"/>
                    <a:pt x="1140472" y="465758"/>
                  </a:cubicBezTo>
                  <a:lnTo>
                    <a:pt x="84867" y="465758"/>
                  </a:lnTo>
                  <a:cubicBezTo>
                    <a:pt x="62359" y="465758"/>
                    <a:pt x="40772" y="456817"/>
                    <a:pt x="24857" y="440901"/>
                  </a:cubicBezTo>
                  <a:cubicBezTo>
                    <a:pt x="8941" y="424986"/>
                    <a:pt x="0" y="403399"/>
                    <a:pt x="0" y="380892"/>
                  </a:cubicBezTo>
                  <a:lnTo>
                    <a:pt x="0" y="84867"/>
                  </a:lnTo>
                  <a:cubicBezTo>
                    <a:pt x="0" y="62359"/>
                    <a:pt x="8941" y="40772"/>
                    <a:pt x="24857" y="24857"/>
                  </a:cubicBezTo>
                  <a:cubicBezTo>
                    <a:pt x="40772" y="8941"/>
                    <a:pt x="62359" y="0"/>
                    <a:pt x="84867" y="0"/>
                  </a:cubicBezTo>
                  <a:close/>
                </a:path>
              </a:pathLst>
            </a:custGeom>
            <a:solidFill>
              <a:srgbClr val="00FFFF"/>
            </a:solidFill>
          </p:spPr>
        </p:sp>
        <p:sp>
          <p:nvSpPr>
            <p:cNvPr id="25" name="TextBox 25"/>
            <p:cNvSpPr txBox="1"/>
            <p:nvPr/>
          </p:nvSpPr>
          <p:spPr>
            <a:xfrm>
              <a:off x="0" y="-104775"/>
              <a:ext cx="1225339" cy="570533"/>
            </a:xfrm>
            <a:prstGeom prst="rect">
              <a:avLst/>
            </a:prstGeom>
          </p:spPr>
          <p:txBody>
            <a:bodyPr lIns="50800" tIns="50800" rIns="50800" bIns="50800" rtlCol="0" anchor="ctr"/>
            <a:lstStyle/>
            <a:p>
              <a:pPr algn="ctr">
                <a:lnSpc>
                  <a:spcPts val="5851"/>
                </a:lnSpc>
              </a:pPr>
              <a:r>
                <a:rPr lang="en-US" sz="4179">
                  <a:solidFill>
                    <a:srgbClr val="000000"/>
                  </a:solidFill>
                  <a:latin typeface="Ubuntu Bold"/>
                </a:rPr>
                <a:t>Learning Page</a:t>
              </a:r>
            </a:p>
          </p:txBody>
        </p:sp>
      </p:grpSp>
      <p:grpSp>
        <p:nvGrpSpPr>
          <p:cNvPr id="26" name="Group 26"/>
          <p:cNvGrpSpPr/>
          <p:nvPr/>
        </p:nvGrpSpPr>
        <p:grpSpPr>
          <a:xfrm>
            <a:off x="6546711" y="7904156"/>
            <a:ext cx="4652458" cy="1768425"/>
            <a:chOff x="0" y="0"/>
            <a:chExt cx="1225339" cy="465758"/>
          </a:xfrm>
        </p:grpSpPr>
        <p:sp>
          <p:nvSpPr>
            <p:cNvPr id="27" name="Freeform 27"/>
            <p:cNvSpPr/>
            <p:nvPr/>
          </p:nvSpPr>
          <p:spPr>
            <a:xfrm>
              <a:off x="0" y="0"/>
              <a:ext cx="1225339" cy="465758"/>
            </a:xfrm>
            <a:custGeom>
              <a:avLst/>
              <a:gdLst/>
              <a:ahLst/>
              <a:cxnLst/>
              <a:rect l="l" t="t" r="r" b="b"/>
              <a:pathLst>
                <a:path w="1225339" h="465758">
                  <a:moveTo>
                    <a:pt x="84867" y="0"/>
                  </a:moveTo>
                  <a:lnTo>
                    <a:pt x="1140472" y="0"/>
                  </a:lnTo>
                  <a:cubicBezTo>
                    <a:pt x="1162980" y="0"/>
                    <a:pt x="1184566" y="8941"/>
                    <a:pt x="1200482" y="24857"/>
                  </a:cubicBezTo>
                  <a:cubicBezTo>
                    <a:pt x="1216398" y="40772"/>
                    <a:pt x="1225339" y="62359"/>
                    <a:pt x="1225339" y="84867"/>
                  </a:cubicBezTo>
                  <a:lnTo>
                    <a:pt x="1225339" y="380892"/>
                  </a:lnTo>
                  <a:cubicBezTo>
                    <a:pt x="1225339" y="427762"/>
                    <a:pt x="1187343" y="465758"/>
                    <a:pt x="1140472" y="465758"/>
                  </a:cubicBezTo>
                  <a:lnTo>
                    <a:pt x="84867" y="465758"/>
                  </a:lnTo>
                  <a:cubicBezTo>
                    <a:pt x="62359" y="465758"/>
                    <a:pt x="40772" y="456817"/>
                    <a:pt x="24857" y="440901"/>
                  </a:cubicBezTo>
                  <a:cubicBezTo>
                    <a:pt x="8941" y="424986"/>
                    <a:pt x="0" y="403399"/>
                    <a:pt x="0" y="380892"/>
                  </a:cubicBezTo>
                  <a:lnTo>
                    <a:pt x="0" y="84867"/>
                  </a:lnTo>
                  <a:cubicBezTo>
                    <a:pt x="0" y="62359"/>
                    <a:pt x="8941" y="40772"/>
                    <a:pt x="24857" y="24857"/>
                  </a:cubicBezTo>
                  <a:cubicBezTo>
                    <a:pt x="40772" y="8941"/>
                    <a:pt x="62359" y="0"/>
                    <a:pt x="84867" y="0"/>
                  </a:cubicBezTo>
                  <a:close/>
                </a:path>
              </a:pathLst>
            </a:custGeom>
            <a:solidFill>
              <a:srgbClr val="00FFFF"/>
            </a:solidFill>
          </p:spPr>
        </p:sp>
        <p:sp>
          <p:nvSpPr>
            <p:cNvPr id="28" name="TextBox 28"/>
            <p:cNvSpPr txBox="1"/>
            <p:nvPr/>
          </p:nvSpPr>
          <p:spPr>
            <a:xfrm>
              <a:off x="0" y="-104775"/>
              <a:ext cx="1225339" cy="570533"/>
            </a:xfrm>
            <a:prstGeom prst="rect">
              <a:avLst/>
            </a:prstGeom>
          </p:spPr>
          <p:txBody>
            <a:bodyPr lIns="50800" tIns="50800" rIns="50800" bIns="50800" rtlCol="0" anchor="ctr"/>
            <a:lstStyle/>
            <a:p>
              <a:pPr algn="ctr">
                <a:lnSpc>
                  <a:spcPts val="5851"/>
                </a:lnSpc>
              </a:pPr>
              <a:r>
                <a:rPr lang="en-US" sz="4179">
                  <a:solidFill>
                    <a:srgbClr val="000000"/>
                  </a:solidFill>
                  <a:latin typeface="Ubuntu Bold"/>
                </a:rPr>
                <a:t>Admin Pages</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388504" y="-899496"/>
            <a:ext cx="1798993" cy="1798993"/>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D5261F"/>
            </a:solidFill>
          </p:spPr>
        </p:sp>
      </p:grpSp>
      <p:grpSp>
        <p:nvGrpSpPr>
          <p:cNvPr id="4" name="Group 4"/>
          <p:cNvGrpSpPr>
            <a:grpSpLocks noChangeAspect="1"/>
          </p:cNvGrpSpPr>
          <p:nvPr/>
        </p:nvGrpSpPr>
        <p:grpSpPr>
          <a:xfrm>
            <a:off x="2294387" y="1623230"/>
            <a:ext cx="4378578" cy="8663770"/>
            <a:chOff x="0" y="0"/>
            <a:chExt cx="2620010" cy="5184140"/>
          </a:xfrm>
        </p:grpSpPr>
        <p:sp>
          <p:nvSpPr>
            <p:cNvPr id="5" name="Freeform 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6" name="Freeform 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t="-322" b="-322"/>
              </a:stretch>
            </a:blipFill>
          </p:spPr>
        </p:sp>
        <p:sp>
          <p:nvSpPr>
            <p:cNvPr id="7" name="Freeform 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8" name="Freeform 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9" name="Freeform 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0" name="Freeform 1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1" name="Freeform 1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2" name="Freeform 1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3" name="Freeform 1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14" name="Group 14"/>
          <p:cNvGrpSpPr>
            <a:grpSpLocks noChangeAspect="1"/>
          </p:cNvGrpSpPr>
          <p:nvPr/>
        </p:nvGrpSpPr>
        <p:grpSpPr>
          <a:xfrm>
            <a:off x="7026260" y="1623230"/>
            <a:ext cx="4378578" cy="8663770"/>
            <a:chOff x="0" y="0"/>
            <a:chExt cx="2620010" cy="5184140"/>
          </a:xfrm>
        </p:grpSpPr>
        <p:sp>
          <p:nvSpPr>
            <p:cNvPr id="15" name="Freeform 1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6" name="Freeform 1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t="-403" b="-403"/>
              </a:stretch>
            </a:blipFill>
          </p:spPr>
        </p:sp>
        <p:sp>
          <p:nvSpPr>
            <p:cNvPr id="17" name="Freeform 1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8" name="Freeform 1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9" name="Freeform 1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0" name="Freeform 2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1" name="Freeform 2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2" name="Freeform 2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3" name="Freeform 2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24" name="Group 24"/>
          <p:cNvGrpSpPr>
            <a:grpSpLocks noChangeAspect="1"/>
          </p:cNvGrpSpPr>
          <p:nvPr/>
        </p:nvGrpSpPr>
        <p:grpSpPr>
          <a:xfrm>
            <a:off x="11615035" y="1623230"/>
            <a:ext cx="4378578" cy="8663770"/>
            <a:chOff x="0" y="0"/>
            <a:chExt cx="2620010" cy="5184140"/>
          </a:xfrm>
        </p:grpSpPr>
        <p:sp>
          <p:nvSpPr>
            <p:cNvPr id="25" name="Freeform 2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6" name="Freeform 2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t="-733" b="-733"/>
              </a:stretch>
            </a:blipFill>
          </p:spPr>
        </p:sp>
        <p:sp>
          <p:nvSpPr>
            <p:cNvPr id="27" name="Freeform 2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8" name="Freeform 2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9" name="Freeform 2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30" name="Freeform 3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1" name="Freeform 3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2" name="Freeform 3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3" name="Freeform 3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34" name="TextBox 34"/>
          <p:cNvSpPr txBox="1"/>
          <p:nvPr/>
        </p:nvSpPr>
        <p:spPr>
          <a:xfrm>
            <a:off x="1028700" y="280727"/>
            <a:ext cx="8807023" cy="1104189"/>
          </a:xfrm>
          <a:prstGeom prst="rect">
            <a:avLst/>
          </a:prstGeom>
        </p:spPr>
        <p:txBody>
          <a:bodyPr lIns="0" tIns="0" rIns="0" bIns="0" rtlCol="0" anchor="t">
            <a:spAutoFit/>
          </a:bodyPr>
          <a:lstStyle/>
          <a:p>
            <a:pPr algn="just">
              <a:lnSpc>
                <a:spcPts val="8959"/>
              </a:lnSpc>
              <a:spcBef>
                <a:spcPct val="0"/>
              </a:spcBef>
            </a:pPr>
            <a:r>
              <a:rPr lang="en-US" sz="6399">
                <a:solidFill>
                  <a:srgbClr val="00FFFF"/>
                </a:solidFill>
                <a:latin typeface="Norwester"/>
              </a:rPr>
              <a:t>AUTHENTICATION PAGE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990174" y="8989174"/>
            <a:ext cx="2595651" cy="2595651"/>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8C3B"/>
            </a:solidFill>
          </p:spPr>
        </p:sp>
      </p:grpSp>
      <p:grpSp>
        <p:nvGrpSpPr>
          <p:cNvPr id="4" name="Group 4"/>
          <p:cNvGrpSpPr>
            <a:grpSpLocks noChangeAspect="1"/>
          </p:cNvGrpSpPr>
          <p:nvPr/>
        </p:nvGrpSpPr>
        <p:grpSpPr>
          <a:xfrm>
            <a:off x="17388504" y="-899496"/>
            <a:ext cx="1798993" cy="1798993"/>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D5261F"/>
            </a:solidFill>
          </p:spPr>
        </p:sp>
      </p:grpSp>
      <p:grpSp>
        <p:nvGrpSpPr>
          <p:cNvPr id="6" name="Group 6"/>
          <p:cNvGrpSpPr>
            <a:grpSpLocks noChangeAspect="1"/>
          </p:cNvGrpSpPr>
          <p:nvPr/>
        </p:nvGrpSpPr>
        <p:grpSpPr>
          <a:xfrm>
            <a:off x="2294387" y="1623230"/>
            <a:ext cx="4378578" cy="8663770"/>
            <a:chOff x="0" y="0"/>
            <a:chExt cx="2620010" cy="5184140"/>
          </a:xfrm>
        </p:grpSpPr>
        <p:sp>
          <p:nvSpPr>
            <p:cNvPr id="7" name="Freeform 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8" name="Freeform 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425" r="-1425"/>
              </a:stretch>
            </a:blipFill>
          </p:spPr>
        </p:sp>
        <p:sp>
          <p:nvSpPr>
            <p:cNvPr id="9" name="Freeform 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0" name="Freeform 1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1" name="Freeform 1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2" name="Freeform 1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3" name="Freeform 1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4" name="Freeform 1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5" name="Freeform 1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16" name="Group 16"/>
          <p:cNvGrpSpPr>
            <a:grpSpLocks noChangeAspect="1"/>
          </p:cNvGrpSpPr>
          <p:nvPr/>
        </p:nvGrpSpPr>
        <p:grpSpPr>
          <a:xfrm>
            <a:off x="7026260" y="1623230"/>
            <a:ext cx="4378578" cy="8663770"/>
            <a:chOff x="0" y="0"/>
            <a:chExt cx="2620010" cy="5184140"/>
          </a:xfrm>
        </p:grpSpPr>
        <p:sp>
          <p:nvSpPr>
            <p:cNvPr id="17" name="Freeform 1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8" name="Freeform 1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350" r="-350"/>
              </a:stretch>
            </a:blipFill>
          </p:spPr>
        </p:sp>
        <p:sp>
          <p:nvSpPr>
            <p:cNvPr id="19" name="Freeform 1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0" name="Freeform 2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1" name="Freeform 2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2" name="Freeform 2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3" name="Freeform 2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4" name="Freeform 2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5" name="Freeform 2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26" name="Group 26"/>
          <p:cNvGrpSpPr>
            <a:grpSpLocks noChangeAspect="1"/>
          </p:cNvGrpSpPr>
          <p:nvPr/>
        </p:nvGrpSpPr>
        <p:grpSpPr>
          <a:xfrm>
            <a:off x="11615035" y="1623230"/>
            <a:ext cx="4378578" cy="8663770"/>
            <a:chOff x="0" y="0"/>
            <a:chExt cx="2620010" cy="5184140"/>
          </a:xfrm>
        </p:grpSpPr>
        <p:sp>
          <p:nvSpPr>
            <p:cNvPr id="27" name="Freeform 2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8" name="Freeform 2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021" r="-1021"/>
              </a:stretch>
            </a:blipFill>
          </p:spPr>
        </p:sp>
        <p:sp>
          <p:nvSpPr>
            <p:cNvPr id="29" name="Freeform 2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30" name="Freeform 3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31" name="Freeform 3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32" name="Freeform 3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3" name="Freeform 3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4" name="Freeform 3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5" name="Freeform 3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36" name="TextBox 36"/>
          <p:cNvSpPr txBox="1"/>
          <p:nvPr/>
        </p:nvSpPr>
        <p:spPr>
          <a:xfrm>
            <a:off x="1028700" y="280727"/>
            <a:ext cx="8807023" cy="1104189"/>
          </a:xfrm>
          <a:prstGeom prst="rect">
            <a:avLst/>
          </a:prstGeom>
        </p:spPr>
        <p:txBody>
          <a:bodyPr lIns="0" tIns="0" rIns="0" bIns="0" rtlCol="0" anchor="t">
            <a:spAutoFit/>
          </a:bodyPr>
          <a:lstStyle/>
          <a:p>
            <a:pPr algn="just">
              <a:lnSpc>
                <a:spcPts val="8959"/>
              </a:lnSpc>
              <a:spcBef>
                <a:spcPct val="0"/>
              </a:spcBef>
            </a:pPr>
            <a:r>
              <a:rPr lang="en-US" sz="6399">
                <a:solidFill>
                  <a:srgbClr val="00FFFF"/>
                </a:solidFill>
                <a:latin typeface="Norwester"/>
              </a:rPr>
              <a:t>AUTHENTICATION PAGE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557</Words>
  <Application>Microsoft Office PowerPoint</Application>
  <PresentationFormat>Personnalisé</PresentationFormat>
  <Paragraphs>65</Paragraphs>
  <Slides>22</Slides>
  <Notes>0</Notes>
  <HiddenSlides>0</HiddenSlides>
  <MMClips>1</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22</vt:i4>
      </vt:variant>
    </vt:vector>
  </HeadingPairs>
  <TitlesOfParts>
    <vt:vector size="31" baseType="lpstr">
      <vt:lpstr>Open Sans Bold</vt:lpstr>
      <vt:lpstr>Poppins Light</vt:lpstr>
      <vt:lpstr>Open Sans</vt:lpstr>
      <vt:lpstr>Norwester</vt:lpstr>
      <vt:lpstr>Open Sans </vt:lpstr>
      <vt:lpstr>Arial</vt:lpstr>
      <vt:lpstr>Ubuntu Bold</vt:lpstr>
      <vt:lpstr>Calibri</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and Green Natural Italian Pizza Presentation</dc:title>
  <dc:creator>NG</dc:creator>
  <cp:lastModifiedBy>NG</cp:lastModifiedBy>
  <cp:revision>4</cp:revision>
  <dcterms:created xsi:type="dcterms:W3CDTF">2006-08-16T00:00:00Z</dcterms:created>
  <dcterms:modified xsi:type="dcterms:W3CDTF">2024-06-10T22:43:32Z</dcterms:modified>
  <dc:identifier>DAGHtW4w3qs</dc:identifier>
</cp:coreProperties>
</file>